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8" r:id="rId3"/>
    <p:sldId id="257" r:id="rId4"/>
    <p:sldId id="260" r:id="rId5"/>
    <p:sldId id="261" r:id="rId6"/>
    <p:sldId id="304" r:id="rId7"/>
    <p:sldId id="262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2" r:id="rId16"/>
    <p:sldId id="271" r:id="rId17"/>
    <p:sldId id="273" r:id="rId18"/>
    <p:sldId id="275" r:id="rId19"/>
    <p:sldId id="274" r:id="rId20"/>
    <p:sldId id="277" r:id="rId21"/>
    <p:sldId id="279" r:id="rId22"/>
    <p:sldId id="280" r:id="rId23"/>
    <p:sldId id="281" r:id="rId24"/>
    <p:sldId id="283" r:id="rId25"/>
    <p:sldId id="282" r:id="rId26"/>
    <p:sldId id="284" r:id="rId27"/>
    <p:sldId id="286" r:id="rId28"/>
    <p:sldId id="285" r:id="rId29"/>
    <p:sldId id="287" r:id="rId30"/>
    <p:sldId id="289" r:id="rId31"/>
    <p:sldId id="288" r:id="rId32"/>
    <p:sldId id="290" r:id="rId33"/>
    <p:sldId id="291" r:id="rId34"/>
    <p:sldId id="301" r:id="rId35"/>
    <p:sldId id="302" r:id="rId36"/>
    <p:sldId id="292" r:id="rId37"/>
    <p:sldId id="303" r:id="rId38"/>
    <p:sldId id="293" r:id="rId39"/>
    <p:sldId id="295" r:id="rId40"/>
    <p:sldId id="296" r:id="rId41"/>
    <p:sldId id="297" r:id="rId42"/>
    <p:sldId id="298" r:id="rId43"/>
    <p:sldId id="299" r:id="rId44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D767D-D17E-4802-9E5A-2FFC9E1D65A4}" type="datetimeFigureOut">
              <a:rPr lang="de-DE" smtClean="0"/>
              <a:pPr/>
              <a:t>07.08.2019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94615-F9CB-45DC-813A-A30E6602273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8554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267494"/>
            <a:ext cx="9144000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050" name="Picture 2" descr="C:\Users\Elisa\Desktop\sciebo\Layouts\Uni Projekt\Stylesheet_präsi_front-01.png"/>
          <p:cNvPicPr>
            <a:picLocks noChangeAspect="1" noChangeArrowheads="1"/>
          </p:cNvPicPr>
          <p:nvPr userDrawn="1"/>
        </p:nvPicPr>
        <p:blipFill>
          <a:blip r:embed="rId2" cstate="print"/>
          <a:srcRect t="476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081062"/>
            <a:ext cx="2057400" cy="329088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081062"/>
            <a:ext cx="6019800" cy="329088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15566"/>
            <a:ext cx="8229600" cy="367905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12082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99568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50330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50330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31590"/>
            <a:ext cx="3008313" cy="7275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1131590"/>
            <a:ext cx="5111750" cy="34630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851670"/>
            <a:ext cx="3008313" cy="274295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1331640" y="195486"/>
            <a:ext cx="6480720" cy="583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20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1131589"/>
            <a:ext cx="5486400" cy="241409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Elisa\Desktop\sciebo\Layouts\Uni Projekt\Stylesheet_präsi-01.png"/>
          <p:cNvPicPr>
            <a:picLocks noChangeAspect="1" noChangeArrowheads="1"/>
          </p:cNvPicPr>
          <p:nvPr/>
        </p:nvPicPr>
        <p:blipFill>
          <a:blip r:embed="rId13" cstate="print"/>
          <a:srcRect t="476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Nunito Sans SemiBold" panose="000007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Nunito Sans Light" panose="000004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Nunito Sans Light" panose="000004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Nunito Sans Light" panose="000004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Nunito Sans Light" panose="000004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Nunito Sans Light" panose="000004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203598"/>
            <a:ext cx="7772400" cy="1102519"/>
          </a:xfrm>
        </p:spPr>
        <p:txBody>
          <a:bodyPr>
            <a:noAutofit/>
          </a:bodyPr>
          <a:lstStyle/>
          <a:p>
            <a:r>
              <a:rPr lang="de-DE" sz="3400" dirty="0" smtClean="0"/>
              <a:t>Automatisierte Ärzte</a:t>
            </a:r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2000" dirty="0" smtClean="0"/>
              <a:t>oder </a:t>
            </a:r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3400" dirty="0" smtClean="0"/>
              <a:t>unterstützende Helfer</a:t>
            </a:r>
            <a:endParaRPr lang="de-DE" sz="34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859782"/>
            <a:ext cx="6400800" cy="1369318"/>
          </a:xfrm>
        </p:spPr>
        <p:txBody>
          <a:bodyPr>
            <a:normAutofit fontScale="85000" lnSpcReduction="20000"/>
          </a:bodyPr>
          <a:lstStyle/>
          <a:p>
            <a:r>
              <a:rPr lang="de-DE" sz="2900" dirty="0" smtClean="0">
                <a:solidFill>
                  <a:schemeClr val="tx1"/>
                </a:solidFill>
              </a:rPr>
              <a:t>K.I. in der angewandten Medizin</a:t>
            </a:r>
          </a:p>
          <a:p>
            <a:endParaRPr lang="de-DE" sz="22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sz="2200" dirty="0" smtClean="0">
                <a:solidFill>
                  <a:schemeClr val="bg1">
                    <a:lumMod val="50000"/>
                  </a:schemeClr>
                </a:solidFill>
              </a:rPr>
              <a:t>Ein Vortrag von</a:t>
            </a:r>
          </a:p>
          <a:p>
            <a:r>
              <a:rPr lang="de-DE" sz="2200" dirty="0" smtClean="0">
                <a:solidFill>
                  <a:schemeClr val="bg1">
                    <a:lumMod val="50000"/>
                  </a:schemeClr>
                </a:solidFill>
              </a:rPr>
              <a:t>Anna K. Büdenbender, Ramona </a:t>
            </a:r>
            <a:r>
              <a:rPr lang="de-DE" sz="2200" dirty="0" err="1" smtClean="0">
                <a:solidFill>
                  <a:schemeClr val="bg1">
                    <a:lumMod val="50000"/>
                  </a:schemeClr>
                </a:solidFill>
              </a:rPr>
              <a:t>Sayeed</a:t>
            </a:r>
            <a:r>
              <a:rPr lang="de-DE" sz="2200" dirty="0" smtClean="0">
                <a:solidFill>
                  <a:schemeClr val="bg1">
                    <a:lumMod val="50000"/>
                  </a:schemeClr>
                </a:solidFill>
              </a:rPr>
              <a:t>, Fabienne Schäfer</a:t>
            </a:r>
            <a:endParaRPr lang="de-DE" sz="2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</a:t>
            </a:fld>
            <a:endParaRPr lang="de-DE"/>
          </a:p>
        </p:txBody>
      </p:sp>
      <p:cxnSp>
        <p:nvCxnSpPr>
          <p:cNvPr id="6" name="Gerade Verbindung 5"/>
          <p:cNvCxnSpPr/>
          <p:nvPr/>
        </p:nvCxnSpPr>
        <p:spPr>
          <a:xfrm>
            <a:off x="683568" y="2571750"/>
            <a:ext cx="7848872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686800" cy="85725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Da Vinci Operationsroboter – Vorteile             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i="1" dirty="0"/>
              <a:t>„Der Da Vinci verbindet zwei Vorteile aus den Welten […] – die Vorteile </a:t>
            </a:r>
            <a:r>
              <a:rPr lang="de-DE" sz="2000" i="1" dirty="0" smtClean="0"/>
              <a:t>des </a:t>
            </a:r>
            <a:r>
              <a:rPr lang="de-DE" sz="2000" i="1" dirty="0"/>
              <a:t>offenen Vorgehens mit den Vorteilen des </a:t>
            </a:r>
            <a:r>
              <a:rPr lang="de-DE" sz="2000" i="1" dirty="0" err="1" smtClean="0"/>
              <a:t>laparoskopischen</a:t>
            </a:r>
            <a:r>
              <a:rPr lang="de-DE" sz="2000" i="1" dirty="0" smtClean="0"/>
              <a:t> Vorgehens.“</a:t>
            </a:r>
            <a:r>
              <a:rPr lang="de-DE" sz="2000" dirty="0" smtClean="0"/>
              <a:t>	</a:t>
            </a:r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PD 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Dr. med. </a:t>
            </a:r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de-DE" sz="1400" dirty="0" err="1" smtClean="0">
                <a:solidFill>
                  <a:schemeClr val="bg1">
                    <a:lumMod val="50000"/>
                  </a:schemeClr>
                </a:solidFill>
              </a:rPr>
              <a:t>Beham</a:t>
            </a:r>
            <a:endParaRPr lang="de-DE" sz="1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Flexibles Werkzeug</a:t>
            </a:r>
          </a:p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Geringes Trauma</a:t>
            </a:r>
          </a:p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Operateur im selben Raum + Personal</a:t>
            </a:r>
          </a:p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Verantwortung teilweise geregelt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02"/>
          <a:stretch/>
        </p:blipFill>
        <p:spPr>
          <a:xfrm>
            <a:off x="7236296" y="555526"/>
            <a:ext cx="1512168" cy="36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5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02"/>
          <a:stretch/>
        </p:blipFill>
        <p:spPr>
          <a:xfrm>
            <a:off x="7236296" y="555526"/>
            <a:ext cx="1512168" cy="361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Da Vinci Operationsroboter – </a:t>
            </a:r>
            <a:r>
              <a:rPr lang="de-DE" dirty="0" smtClean="0"/>
              <a:t>Nachteile           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Verwachsungen oder schlechte Sicht beeinträchtigen die Nutzung</a:t>
            </a:r>
          </a:p>
          <a:p>
            <a:pPr lvl="1"/>
            <a:r>
              <a:rPr lang="de-DE" dirty="0" smtClean="0"/>
              <a:t>Plan B: Offene Operation kann möglich sein</a:t>
            </a:r>
          </a:p>
          <a:p>
            <a:r>
              <a:rPr lang="de-DE" dirty="0" smtClean="0"/>
              <a:t>Z.Z. keine abgeschlossenen Studien</a:t>
            </a:r>
          </a:p>
          <a:p>
            <a:r>
              <a:rPr lang="de-DE" dirty="0" smtClean="0"/>
              <a:t>Anschaffungskosten sowie Spezialinstrumente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9219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de-DE" sz="3000" dirty="0" smtClean="0">
                <a:latin typeface="+mj-lt"/>
              </a:rPr>
              <a:t>Autonomie-Stufen in der Medizin</a:t>
            </a:r>
            <a:endParaRPr lang="de-DE" sz="3000" dirty="0">
              <a:latin typeface="+mj-lt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12</a:t>
            </a:fld>
            <a:endParaRPr 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884169"/>
              </p:ext>
            </p:extLst>
          </p:nvPr>
        </p:nvGraphicFramePr>
        <p:xfrm>
          <a:off x="0" y="0"/>
          <a:ext cx="9144000" cy="5190957"/>
        </p:xfrm>
        <a:graphic>
          <a:graphicData uri="http://schemas.openxmlformats.org/drawingml/2006/table">
            <a:tbl>
              <a:tblPr firstRow="1" firstCol="1">
                <a:solidFill>
                  <a:schemeClr val="bg1"/>
                </a:solidFill>
                <a:tableStyleId>{5C22544A-7EE6-4342-B048-85BDC9FD1C3A}</a:tableStyleId>
              </a:tblPr>
              <a:tblGrid>
                <a:gridCol w="323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3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7040">
                <a:tc gridSpan="2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Instrument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Dokumentation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Diagnose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Beratung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Erweiterte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Kontrolle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Leistungen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veranlassen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77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Keine Automation</a:t>
                      </a:r>
                      <a:endParaRPr lang="de-DE" sz="15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171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Assistenz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Erinnern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de-DE" sz="900" dirty="0" smtClean="0">
                        <a:effectLst/>
                      </a:endParaRPr>
                    </a:p>
                  </a:txBody>
                  <a:tcPr marL="81404" marR="81404" marT="81404" marB="8140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81404" marR="81404" marT="81404" marB="8140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500" dirty="0">
                        <a:effectLst/>
                      </a:endParaRP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238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Teil-Automation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Verstehen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l"/>
                      <a:endParaRPr lang="de-DE" sz="9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5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78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Bedingte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Anwenden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2149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Hohe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Analysieren &amp; Evaluieren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63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Volle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Entwickeln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Gruppieren 7"/>
          <p:cNvGrpSpPr/>
          <p:nvPr/>
        </p:nvGrpSpPr>
        <p:grpSpPr>
          <a:xfrm>
            <a:off x="87639" y="16338"/>
            <a:ext cx="1604041" cy="539188"/>
            <a:chOff x="251520" y="664738"/>
            <a:chExt cx="2022486" cy="679847"/>
          </a:xfrm>
        </p:grpSpPr>
        <p:sp>
          <p:nvSpPr>
            <p:cNvPr id="6" name="Textfeld 5"/>
            <p:cNvSpPr txBox="1"/>
            <p:nvPr/>
          </p:nvSpPr>
          <p:spPr>
            <a:xfrm>
              <a:off x="251520" y="937117"/>
              <a:ext cx="998720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Stufe</a:t>
              </a:r>
              <a:endParaRPr lang="de-DE" sz="1500" dirty="0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977862" y="664738"/>
              <a:ext cx="1296144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Parameter</a:t>
              </a:r>
              <a:endParaRPr lang="de-DE" sz="1500" dirty="0"/>
            </a:p>
          </p:txBody>
        </p:sp>
      </p:grp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02"/>
          <a:stretch/>
        </p:blipFill>
        <p:spPr>
          <a:xfrm>
            <a:off x="1754549" y="699542"/>
            <a:ext cx="1305283" cy="31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2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 Vinci Operationsroboter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smtClean="0"/>
              <a:t>Einordnung in der Skala:</a:t>
            </a:r>
          </a:p>
          <a:p>
            <a:pPr marL="0" indent="0" algn="ctr">
              <a:buNone/>
            </a:pPr>
            <a:r>
              <a:rPr lang="de-DE" sz="6000" dirty="0" smtClean="0">
                <a:latin typeface="Nunito Sans SemiBold" panose="00000700000000000000" pitchFamily="2" charset="0"/>
              </a:rPr>
              <a:t>0</a:t>
            </a:r>
          </a:p>
          <a:p>
            <a:pPr marL="0" indent="0">
              <a:buNone/>
            </a:pPr>
            <a:r>
              <a:rPr lang="de-DE" sz="2200" i="1" dirty="0"/>
              <a:t>„Der Da Vinci, das ist nach wie vor der Pfeil und nicht der Indianer.“ </a:t>
            </a:r>
            <a:endParaRPr lang="de-DE" sz="2200" i="1" dirty="0" smtClean="0"/>
          </a:p>
          <a:p>
            <a:pPr marL="0" indent="0" algn="r">
              <a:buNone/>
            </a:pPr>
            <a:r>
              <a:rPr lang="de-DE" sz="1500" dirty="0" smtClean="0">
                <a:solidFill>
                  <a:schemeClr val="bg1">
                    <a:lumMod val="50000"/>
                  </a:schemeClr>
                </a:solidFill>
              </a:rPr>
              <a:t>PD </a:t>
            </a:r>
            <a:r>
              <a:rPr lang="de-DE" sz="1500" dirty="0">
                <a:solidFill>
                  <a:schemeClr val="bg1">
                    <a:lumMod val="50000"/>
                  </a:schemeClr>
                </a:solidFill>
              </a:rPr>
              <a:t>Dr. med. </a:t>
            </a:r>
            <a:r>
              <a:rPr lang="de-DE" sz="15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de-DE" sz="1500" dirty="0" err="1" smtClean="0">
                <a:solidFill>
                  <a:schemeClr val="bg1">
                    <a:lumMod val="50000"/>
                  </a:schemeClr>
                </a:solidFill>
              </a:rPr>
              <a:t>Beham</a:t>
            </a:r>
            <a:endParaRPr lang="de-DE" sz="15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   Da </a:t>
            </a:r>
            <a:r>
              <a:rPr lang="de-DE" dirty="0"/>
              <a:t>Vinci Operationsroboter ist lediglich ein Assistenzwerkzeug für den Chirurgen, die Verantwortung </a:t>
            </a:r>
            <a:r>
              <a:rPr lang="de-DE" dirty="0" smtClean="0"/>
              <a:t>ist größtenteils geklärt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5" name="Pfeil nach rechts 4"/>
          <p:cNvSpPr/>
          <p:nvPr/>
        </p:nvSpPr>
        <p:spPr>
          <a:xfrm>
            <a:off x="625218" y="3219822"/>
            <a:ext cx="360040" cy="216024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02"/>
          <a:stretch/>
        </p:blipFill>
        <p:spPr>
          <a:xfrm>
            <a:off x="7236296" y="555526"/>
            <a:ext cx="1512168" cy="36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7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Gesundheits-Apps –</a:t>
            </a:r>
            <a:r>
              <a:rPr lang="de-DE" dirty="0" smtClean="0"/>
              <a:t> </a:t>
            </a:r>
            <a:r>
              <a:rPr lang="de-DE" dirty="0"/>
              <a:t>Ada </a:t>
            </a:r>
            <a:r>
              <a:rPr lang="de-DE" dirty="0" err="1" smtClean="0"/>
              <a:t>Health</a:t>
            </a:r>
            <a:r>
              <a:rPr lang="de-DE" dirty="0" smtClean="0"/>
              <a:t>                  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de-DE" dirty="0"/>
              <a:t>Diagnose-App</a:t>
            </a:r>
          </a:p>
          <a:p>
            <a:pPr lvl="1" fontAlgn="base"/>
            <a:r>
              <a:rPr lang="de-DE" sz="2400" dirty="0"/>
              <a:t>ohne ärztliche Hilfe sichere und schnelle Diagnose</a:t>
            </a:r>
          </a:p>
          <a:p>
            <a:pPr lvl="1" fontAlgn="base"/>
            <a:r>
              <a:rPr lang="de-DE" sz="2400" dirty="0"/>
              <a:t>mithilfe von systematischer und symptomorientiert Anamnese</a:t>
            </a:r>
          </a:p>
          <a:p>
            <a:pPr fontAlgn="base"/>
            <a:r>
              <a:rPr lang="de-DE" dirty="0"/>
              <a:t>KI-gestützte Gesundheitsplattform</a:t>
            </a:r>
          </a:p>
          <a:p>
            <a:pPr fontAlgn="base"/>
            <a:r>
              <a:rPr lang="de-DE" dirty="0"/>
              <a:t>Einsatz in Entscheidungsfindung</a:t>
            </a:r>
          </a:p>
          <a:p>
            <a:pPr lvl="1" fontAlgn="base"/>
            <a:r>
              <a:rPr lang="de-DE" sz="2400" dirty="0"/>
              <a:t>Krankenkassen und Gesundheitsdienstleister</a:t>
            </a:r>
          </a:p>
          <a:p>
            <a:pPr fontAlgn="base"/>
            <a:r>
              <a:rPr lang="de-DE" dirty="0"/>
              <a:t>Registriertes Medizinprodukt</a:t>
            </a:r>
          </a:p>
          <a:p>
            <a:pPr fontAlgn="base"/>
            <a:r>
              <a:rPr lang="de-DE" dirty="0"/>
              <a:t>Ziel Gesundheitsversorgung für jeden Mensch zugänglich machen</a:t>
            </a:r>
          </a:p>
          <a:p>
            <a:pPr fontAlgn="base"/>
            <a:r>
              <a:rPr lang="de-DE" dirty="0" err="1"/>
              <a:t>Chatbot</a:t>
            </a:r>
            <a:r>
              <a:rPr lang="de-DE" dirty="0"/>
              <a:t>, Katalog aus Krankheiten und Symptomen, </a:t>
            </a:r>
            <a:r>
              <a:rPr lang="de-DE" dirty="0" smtClean="0"/>
              <a:t>Gesundheits-Berichte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1026" name="Picture 2" descr="https://lh5.googleusercontent.com/4f_B4KjTi7SwM8S894g2jmI853JvX6GWGzU45EkPOsWI4HnRP7fTJxFJNhHNN0zI1HCXNQdPyAuX7TvV9Nuua7ZaMAb1BQg-Q9_8_2_lYP1EISOJAqjvqfdm4WdP7UpQiUlMyOBisg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20272" y="512836"/>
            <a:ext cx="1704484" cy="90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95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de-DE" sz="3000" dirty="0" smtClean="0">
                <a:latin typeface="+mj-lt"/>
              </a:rPr>
              <a:t>Autonomie-Stufen in der Medizin</a:t>
            </a:r>
            <a:endParaRPr lang="de-DE" sz="3000" dirty="0">
              <a:latin typeface="+mj-lt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15</a:t>
            </a:fld>
            <a:endParaRPr 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242438"/>
              </p:ext>
            </p:extLst>
          </p:nvPr>
        </p:nvGraphicFramePr>
        <p:xfrm>
          <a:off x="0" y="0"/>
          <a:ext cx="9144000" cy="5190957"/>
        </p:xfrm>
        <a:graphic>
          <a:graphicData uri="http://schemas.openxmlformats.org/drawingml/2006/table">
            <a:tbl>
              <a:tblPr firstRow="1" firstCol="1">
                <a:solidFill>
                  <a:schemeClr val="bg1"/>
                </a:solidFill>
                <a:tableStyleId>{5C22544A-7EE6-4342-B048-85BDC9FD1C3A}</a:tableStyleId>
              </a:tblPr>
              <a:tblGrid>
                <a:gridCol w="323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3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7040">
                <a:tc gridSpan="2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Instrument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Dokumentation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Diagnose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Beratung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Erweiterte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Kontrolle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Leistungen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veranlassen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77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Keine Automation</a:t>
                      </a:r>
                      <a:endParaRPr lang="de-DE" sz="15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171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Assistenz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Erinnern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de-DE" sz="900" dirty="0" smtClean="0">
                        <a:effectLst/>
                      </a:endParaRPr>
                    </a:p>
                  </a:txBody>
                  <a:tcPr marL="81404" marR="81404" marT="81404" marB="8140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81404" marR="81404" marT="81404" marB="8140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500" dirty="0">
                        <a:effectLst/>
                      </a:endParaRP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238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Teil-Automation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Verstehen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l"/>
                      <a:endParaRPr lang="de-DE" sz="9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5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78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Bedingte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Anwenden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8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2149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Hohe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Analysieren &amp; Evaluieren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63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Volle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Entwickeln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Gruppieren 7"/>
          <p:cNvGrpSpPr/>
          <p:nvPr/>
        </p:nvGrpSpPr>
        <p:grpSpPr>
          <a:xfrm>
            <a:off x="87639" y="16338"/>
            <a:ext cx="1604041" cy="539188"/>
            <a:chOff x="251520" y="664738"/>
            <a:chExt cx="2022486" cy="679847"/>
          </a:xfrm>
        </p:grpSpPr>
        <p:sp>
          <p:nvSpPr>
            <p:cNvPr id="6" name="Textfeld 5"/>
            <p:cNvSpPr txBox="1"/>
            <p:nvPr/>
          </p:nvSpPr>
          <p:spPr>
            <a:xfrm>
              <a:off x="251520" y="937117"/>
              <a:ext cx="998720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Stufe</a:t>
              </a:r>
              <a:endParaRPr lang="de-DE" sz="1500" dirty="0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977862" y="664738"/>
              <a:ext cx="1296144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Parameter</a:t>
              </a:r>
              <a:endParaRPr lang="de-DE" sz="1500" dirty="0"/>
            </a:p>
          </p:txBody>
        </p:sp>
      </p:grpSp>
      <p:pic>
        <p:nvPicPr>
          <p:cNvPr id="9" name="Picture 2" descr="https://lh5.googleusercontent.com/4f_B4KjTi7SwM8S894g2jmI853JvX6GWGzU45EkPOsWI4HnRP7fTJxFJNhHNN0zI1HCXNQdPyAuX7TvV9Nuua7ZaMAb1BQg-Q9_8_2_lYP1EISOJAqjvqfdm4WdP7UpQiUlMyOBisg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4088" y="2822913"/>
            <a:ext cx="1152128" cy="61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02"/>
          <a:stretch/>
        </p:blipFill>
        <p:spPr>
          <a:xfrm>
            <a:off x="1754549" y="699542"/>
            <a:ext cx="1305283" cy="31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0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Gesundheits-Apps – Ada </a:t>
            </a:r>
            <a:r>
              <a:rPr lang="de-DE" dirty="0" err="1"/>
              <a:t>Health</a:t>
            </a:r>
            <a:r>
              <a:rPr lang="de-DE" dirty="0"/>
              <a:t>                  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200" dirty="0" smtClean="0"/>
              <a:t>Einordnung in der Skala:</a:t>
            </a:r>
          </a:p>
          <a:p>
            <a:pPr marL="0" indent="0" algn="ctr">
              <a:buNone/>
            </a:pPr>
            <a:r>
              <a:rPr lang="de-DE" sz="6000" dirty="0">
                <a:latin typeface="Nunito Sans SemiBold" panose="00000700000000000000" pitchFamily="2" charset="0"/>
              </a:rPr>
              <a:t>3</a:t>
            </a:r>
            <a:endParaRPr lang="de-DE" sz="6000" dirty="0" smtClean="0">
              <a:latin typeface="Nunito Sans SemiBold" panose="00000700000000000000" pitchFamily="2" charset="0"/>
            </a:endParaRPr>
          </a:p>
          <a:p>
            <a:r>
              <a:rPr lang="de-DE" sz="2200" dirty="0"/>
              <a:t>Dokumentation, Diagnose, Behandlungsvorschläge / </a:t>
            </a:r>
            <a:r>
              <a:rPr lang="de-DE" sz="2200" dirty="0" smtClean="0"/>
              <a:t>Beratung, Wahrscheinlichkeiten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   </a:t>
            </a:r>
            <a:r>
              <a:rPr lang="de-DE" sz="2200" dirty="0" smtClean="0"/>
              <a:t>letzte </a:t>
            </a:r>
            <a:r>
              <a:rPr lang="de-DE" sz="2200" dirty="0"/>
              <a:t>Entscheidungsinstanz </a:t>
            </a:r>
            <a:r>
              <a:rPr lang="de-DE" sz="2200" dirty="0" smtClean="0"/>
              <a:t>über Medikamente und Behandlung ist (sollte sein) </a:t>
            </a:r>
            <a:r>
              <a:rPr lang="de-DE" sz="2200" dirty="0"/>
              <a:t>der Arzt / Mediziner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Pfeil nach rechts 4"/>
          <p:cNvSpPr/>
          <p:nvPr/>
        </p:nvSpPr>
        <p:spPr>
          <a:xfrm>
            <a:off x="611560" y="3399842"/>
            <a:ext cx="360040" cy="216024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2" descr="https://lh5.googleusercontent.com/4f_B4KjTi7SwM8S894g2jmI853JvX6GWGzU45EkPOsWI4HnRP7fTJxFJNhHNN0zI1HCXNQdPyAuX7TvV9Nuua7ZaMAb1BQg-Q9_8_2_lYP1EISOJAqjvqfdm4WdP7UpQiUlMyOBisg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20272" y="512836"/>
            <a:ext cx="1704484" cy="90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01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Gesundheits-Apps –</a:t>
            </a:r>
            <a:r>
              <a:rPr lang="de-DE" dirty="0" smtClean="0"/>
              <a:t> M-Sense                     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de-DE" sz="1800" dirty="0"/>
              <a:t>Berliner Startup </a:t>
            </a:r>
            <a:r>
              <a:rPr lang="de-DE" sz="1800" dirty="0" err="1"/>
              <a:t>Newsenselab</a:t>
            </a:r>
            <a:endParaRPr lang="de-DE" sz="1800" dirty="0"/>
          </a:p>
          <a:p>
            <a:pPr fontAlgn="base"/>
            <a:r>
              <a:rPr lang="de-DE" sz="1800" dirty="0"/>
              <a:t>Mobile personalisierte Migränetherapie</a:t>
            </a:r>
          </a:p>
          <a:p>
            <a:pPr fontAlgn="base"/>
            <a:r>
              <a:rPr lang="de-DE" sz="1800" dirty="0"/>
              <a:t>Zertifiziertes Medizinprodukt</a:t>
            </a:r>
          </a:p>
          <a:p>
            <a:pPr fontAlgn="base"/>
            <a:r>
              <a:rPr lang="de-DE" sz="1800" dirty="0" smtClean="0"/>
              <a:t>Tagebuch: Medikamenteneinnahmen</a:t>
            </a:r>
            <a:r>
              <a:rPr lang="de-DE" sz="1800" dirty="0"/>
              <a:t>, Schmerzattacken, Einflussfaktoren</a:t>
            </a:r>
          </a:p>
          <a:p>
            <a:pPr fontAlgn="base"/>
            <a:r>
              <a:rPr lang="de-DE" sz="1800" dirty="0"/>
              <a:t>Automatische Erfassung von Wetterdaten</a:t>
            </a:r>
          </a:p>
          <a:p>
            <a:pPr fontAlgn="base"/>
            <a:r>
              <a:rPr lang="de-DE" sz="1800" dirty="0"/>
              <a:t>Analyse von individuellem Lebensstil, Umwelteinflüsse, biologisch-hormonelle Faktoren</a:t>
            </a:r>
          </a:p>
          <a:p>
            <a:pPr fontAlgn="base"/>
            <a:r>
              <a:rPr lang="de-DE" sz="1800" dirty="0"/>
              <a:t>Therapieplan mit einer Kombination von Entspannungsverfahren, Bewegungstraining und Feedback</a:t>
            </a:r>
          </a:p>
          <a:p>
            <a:pPr fontAlgn="base"/>
            <a:r>
              <a:rPr lang="de-DE" sz="1800" dirty="0"/>
              <a:t>Analyse, Abbildung und Prognose mittels mathematischer Algorithmen</a:t>
            </a:r>
          </a:p>
          <a:p>
            <a:pPr fontAlgn="base"/>
            <a:r>
              <a:rPr lang="de-DE" sz="1800" dirty="0"/>
              <a:t>Big Data dient neuen Erkenntnissen in der Kopfschmerzforschung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2050" name="Picture 2" descr="https://lh6.googleusercontent.com/GtuAQIcUXQz0oUKuQCeXdkw6SIE7rMKlJA3znxuqsImgfEeEE0WH6KKH1-DB0BsPF3BWpBxl4ugROpYloF1e9l117kz0yRVzRy_p37Nx9H-M-nluzvgVmCyQGzJkcvLi15hl4daAty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95486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90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de-DE" sz="3000" dirty="0" smtClean="0">
                <a:latin typeface="+mj-lt"/>
              </a:rPr>
              <a:t>Autonomie-Stufen in der Medizin</a:t>
            </a:r>
            <a:endParaRPr lang="de-DE" sz="3000" dirty="0">
              <a:latin typeface="+mj-lt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18</a:t>
            </a:fld>
            <a:endParaRPr 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950252"/>
              </p:ext>
            </p:extLst>
          </p:nvPr>
        </p:nvGraphicFramePr>
        <p:xfrm>
          <a:off x="0" y="0"/>
          <a:ext cx="9144000" cy="5190957"/>
        </p:xfrm>
        <a:graphic>
          <a:graphicData uri="http://schemas.openxmlformats.org/drawingml/2006/table">
            <a:tbl>
              <a:tblPr firstRow="1" firstCol="1">
                <a:solidFill>
                  <a:schemeClr val="bg1"/>
                </a:solidFill>
                <a:tableStyleId>{5C22544A-7EE6-4342-B048-85BDC9FD1C3A}</a:tableStyleId>
              </a:tblPr>
              <a:tblGrid>
                <a:gridCol w="323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3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7040">
                <a:tc gridSpan="2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Instrument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Dokumentation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Diagnose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Beratung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Erweiterte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Kontrolle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Leistungen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veranlassen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77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Keine Automation</a:t>
                      </a:r>
                      <a:endParaRPr lang="de-DE" sz="15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171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Assistenz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Erinnern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de-DE" sz="900" dirty="0" smtClean="0">
                        <a:effectLst/>
                      </a:endParaRPr>
                    </a:p>
                  </a:txBody>
                  <a:tcPr marL="81404" marR="81404" marT="81404" marB="8140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81404" marR="81404" marT="81404" marB="8140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500" dirty="0">
                        <a:effectLst/>
                      </a:endParaRP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238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Teil-Automation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Verstehen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l"/>
                      <a:endParaRPr lang="de-DE" sz="9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5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78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Bedingte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Anwenden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8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2149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Hohe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Analysieren &amp; Evaluieren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63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Volle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Entwickeln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Gruppieren 7"/>
          <p:cNvGrpSpPr/>
          <p:nvPr/>
        </p:nvGrpSpPr>
        <p:grpSpPr>
          <a:xfrm>
            <a:off x="87639" y="16338"/>
            <a:ext cx="1604041" cy="539188"/>
            <a:chOff x="251520" y="664738"/>
            <a:chExt cx="2022486" cy="679847"/>
          </a:xfrm>
        </p:grpSpPr>
        <p:sp>
          <p:nvSpPr>
            <p:cNvPr id="6" name="Textfeld 5"/>
            <p:cNvSpPr txBox="1"/>
            <p:nvPr/>
          </p:nvSpPr>
          <p:spPr>
            <a:xfrm>
              <a:off x="251520" y="937117"/>
              <a:ext cx="998720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Stufe</a:t>
              </a:r>
              <a:endParaRPr lang="de-DE" sz="1500" dirty="0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977862" y="664738"/>
              <a:ext cx="1296144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Parameter</a:t>
              </a:r>
              <a:endParaRPr lang="de-DE" sz="1500" dirty="0"/>
            </a:p>
          </p:txBody>
        </p:sp>
      </p:grpSp>
      <p:pic>
        <p:nvPicPr>
          <p:cNvPr id="9" name="Picture 2" descr="https://lh5.googleusercontent.com/4f_B4KjTi7SwM8S894g2jmI853JvX6GWGzU45EkPOsWI4HnRP7fTJxFJNhHNN0zI1HCXNQdPyAuX7TvV9Nuua7ZaMAb1BQg-Q9_8_2_lYP1EISOJAqjvqfdm4WdP7UpQiUlMyOBisg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4088" y="2822913"/>
            <a:ext cx="1152128" cy="61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02"/>
          <a:stretch/>
        </p:blipFill>
        <p:spPr>
          <a:xfrm>
            <a:off x="1754549" y="699542"/>
            <a:ext cx="1305283" cy="311795"/>
          </a:xfrm>
          <a:prstGeom prst="rect">
            <a:avLst/>
          </a:prstGeom>
        </p:spPr>
      </p:pic>
      <p:pic>
        <p:nvPicPr>
          <p:cNvPr id="11" name="Picture 2" descr="https://lh6.googleusercontent.com/GtuAQIcUXQz0oUKuQCeXdkw6SIE7rMKlJA3znxuqsImgfEeEE0WH6KKH1-DB0BsPF3BWpBxl4ugROpYloF1e9l117kz0yRVzRy_p37Nx9H-M-nluzvgVmCyQGzJkcvLi15hl4daAty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342" y="2067694"/>
            <a:ext cx="611202" cy="61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41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200" dirty="0" smtClean="0"/>
              <a:t>Einordnung in der Skala:</a:t>
            </a:r>
          </a:p>
          <a:p>
            <a:pPr marL="0" indent="0" algn="ctr">
              <a:buNone/>
            </a:pPr>
            <a:r>
              <a:rPr lang="de-DE" sz="6000" dirty="0" smtClean="0">
                <a:latin typeface="Nunito Sans SemiBold" panose="00000700000000000000" pitchFamily="2" charset="0"/>
              </a:rPr>
              <a:t>2</a:t>
            </a:r>
          </a:p>
          <a:p>
            <a:r>
              <a:rPr lang="de-DE" sz="2200" dirty="0"/>
              <a:t>Dokumentation (Tagebuch), Analyse von Daten für Prognosen und Behandlungsempfehlungen (individueller Therapieplan)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de-DE" dirty="0"/>
              <a:t>Gesundheits-Apps –</a:t>
            </a:r>
            <a:r>
              <a:rPr lang="de-DE" dirty="0" smtClean="0"/>
              <a:t> M-Sense                     .</a:t>
            </a:r>
            <a:endParaRPr lang="de-DE" dirty="0"/>
          </a:p>
        </p:txBody>
      </p:sp>
      <p:pic>
        <p:nvPicPr>
          <p:cNvPr id="11" name="Picture 2" descr="https://lh6.googleusercontent.com/GtuAQIcUXQz0oUKuQCeXdkw6SIE7rMKlJA3znxuqsImgfEeEE0WH6KKH1-DB0BsPF3BWpBxl4ugROpYloF1e9l117kz0yRVzRy_p37Nx9H-M-nluzvgVmCyQGzJkcvLi15hl4daAty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95486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13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Zukunftsvision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Wie könnte sich die Medizin durch technologische Entwicklungen verändern?</a:t>
            </a:r>
            <a:endParaRPr lang="de-DE" sz="2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563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Gesundheits-Apps – Vor- &amp; Nachteile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915566"/>
            <a:ext cx="4040188" cy="479822"/>
          </a:xfrm>
        </p:spPr>
        <p:txBody>
          <a:bodyPr/>
          <a:lstStyle/>
          <a:p>
            <a:r>
              <a:rPr lang="de-DE" dirty="0" smtClean="0"/>
              <a:t>Vorteile	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347614"/>
            <a:ext cx="4040188" cy="3247008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de-DE" sz="3200" dirty="0"/>
              <a:t>Daten ermöglichen neue Erkenntnisse in der Medizinforschung</a:t>
            </a:r>
          </a:p>
          <a:p>
            <a:pPr lvl="1" fontAlgn="base"/>
            <a:r>
              <a:rPr lang="de-DE" sz="2900" dirty="0"/>
              <a:t>seltene Krankheitsbilder</a:t>
            </a:r>
            <a:r>
              <a:rPr lang="de-DE" sz="2300" dirty="0"/>
              <a:t> </a:t>
            </a:r>
          </a:p>
          <a:p>
            <a:pPr fontAlgn="base"/>
            <a:r>
              <a:rPr lang="de-DE" sz="3200" dirty="0"/>
              <a:t>Demokratisierung der Gesundheit</a:t>
            </a:r>
          </a:p>
          <a:p>
            <a:pPr fontAlgn="base"/>
            <a:r>
              <a:rPr lang="de-DE" sz="3200" dirty="0"/>
              <a:t>Flexiblere Therapieüberwachung</a:t>
            </a:r>
          </a:p>
          <a:p>
            <a:pPr lvl="1" fontAlgn="base"/>
            <a:r>
              <a:rPr lang="de-DE" sz="2900" dirty="0"/>
              <a:t>Patienten müssen keinen weiten Weg auf sich nehmen. Arzt bekommt Patientendaten und überprüft </a:t>
            </a:r>
            <a:r>
              <a:rPr lang="de-DE" sz="2900" dirty="0" smtClean="0"/>
              <a:t>diese</a:t>
            </a:r>
            <a:endParaRPr lang="de-DE" sz="290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915566"/>
            <a:ext cx="4041775" cy="479822"/>
          </a:xfrm>
        </p:spPr>
        <p:txBody>
          <a:bodyPr/>
          <a:lstStyle/>
          <a:p>
            <a:r>
              <a:rPr lang="de-DE" dirty="0" smtClean="0"/>
              <a:t>Nachteile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347614"/>
            <a:ext cx="4041775" cy="3247008"/>
          </a:xfrm>
        </p:spPr>
        <p:txBody>
          <a:bodyPr/>
          <a:lstStyle/>
          <a:p>
            <a:pPr fontAlgn="base"/>
            <a:r>
              <a:rPr lang="de-DE" sz="2000" dirty="0"/>
              <a:t>Nutzung der Daten problematisch</a:t>
            </a:r>
          </a:p>
          <a:p>
            <a:pPr fontAlgn="base"/>
            <a:r>
              <a:rPr lang="de-DE" sz="2000" dirty="0"/>
              <a:t>Fehldiagnosen, falsche Behandlungs- und </a:t>
            </a:r>
            <a:r>
              <a:rPr lang="de-DE" sz="2000" dirty="0" smtClean="0"/>
              <a:t>Therapieempfehlungen</a:t>
            </a:r>
          </a:p>
          <a:p>
            <a:pPr fontAlgn="base"/>
            <a:r>
              <a:rPr lang="de-DE" sz="2000" dirty="0" smtClean="0"/>
              <a:t>Selbstmedikation</a:t>
            </a:r>
            <a:endParaRPr lang="de-DE" sz="2000" dirty="0"/>
          </a:p>
          <a:p>
            <a:pPr fontAlgn="base"/>
            <a:r>
              <a:rPr lang="de-DE" sz="2000" dirty="0"/>
              <a:t>Frage nach Verantwortung</a:t>
            </a:r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1039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de-DE" sz="2600" dirty="0"/>
              <a:t>IBM - Cloud Computing Plattform </a:t>
            </a:r>
            <a:r>
              <a:rPr lang="de-DE" sz="2600" dirty="0" err="1"/>
              <a:t>Bluemix</a:t>
            </a:r>
            <a:endParaRPr lang="de-DE" sz="2600" dirty="0"/>
          </a:p>
          <a:p>
            <a:pPr fontAlgn="base"/>
            <a:r>
              <a:rPr lang="de-DE" sz="2600" dirty="0"/>
              <a:t>Klinische Künstliche Datenintelligenz</a:t>
            </a:r>
          </a:p>
          <a:p>
            <a:pPr lvl="1" fontAlgn="base"/>
            <a:r>
              <a:rPr lang="de-DE" sz="2300" dirty="0"/>
              <a:t>Big Data Analyse und </a:t>
            </a:r>
            <a:r>
              <a:rPr lang="de-DE" sz="2300" dirty="0" err="1"/>
              <a:t>Labeling</a:t>
            </a:r>
            <a:r>
              <a:rPr lang="de-DE" sz="2300" dirty="0"/>
              <a:t> und </a:t>
            </a:r>
            <a:r>
              <a:rPr lang="de-DE" sz="2300" dirty="0" err="1"/>
              <a:t>Supervised</a:t>
            </a:r>
            <a:r>
              <a:rPr lang="de-DE" sz="2300" dirty="0"/>
              <a:t> </a:t>
            </a:r>
            <a:r>
              <a:rPr lang="de-DE" sz="2300" dirty="0" err="1"/>
              <a:t>Machine</a:t>
            </a:r>
            <a:r>
              <a:rPr lang="de-DE" sz="2300" dirty="0"/>
              <a:t> Learning mittels Experten</a:t>
            </a:r>
          </a:p>
          <a:p>
            <a:pPr fontAlgn="base"/>
            <a:r>
              <a:rPr lang="de-DE" sz="2600" dirty="0"/>
              <a:t>Diagnose anhand von Wahrscheinlichkeiten</a:t>
            </a:r>
          </a:p>
          <a:p>
            <a:pPr lvl="1" fontAlgn="base"/>
            <a:r>
              <a:rPr lang="de-DE" sz="2300" dirty="0"/>
              <a:t>Trainingsdaten: medizinische Fachliteratur, reale erfolgreich behandelte Krankheitsfälle</a:t>
            </a:r>
          </a:p>
          <a:p>
            <a:pPr lvl="1" fontAlgn="base"/>
            <a:r>
              <a:rPr lang="de-DE" sz="2300" dirty="0"/>
              <a:t>Patienten-Parameter, Arztbriefe, Befunde, Laborberichte, Notizen, Medikamente, Krankengeschichte, </a:t>
            </a:r>
          </a:p>
          <a:p>
            <a:pPr lvl="1" fontAlgn="base"/>
            <a:r>
              <a:rPr lang="de-DE" sz="2300" dirty="0"/>
              <a:t>Symptomeingabe durch Fachpersonal</a:t>
            </a:r>
          </a:p>
          <a:p>
            <a:pPr lvl="1" fontAlgn="base"/>
            <a:r>
              <a:rPr lang="de-DE" sz="2300" dirty="0"/>
              <a:t>Einschränkungen z.Z.: NLP, Bildmaterial (MRT /CT Aufnahmen, Fotografien, Videos)</a:t>
            </a:r>
          </a:p>
          <a:p>
            <a:pPr lvl="1" fontAlgn="base"/>
            <a:r>
              <a:rPr lang="de-DE" sz="2300" dirty="0"/>
              <a:t>Digitale Krankenakte: In Deutschland bisher nicht realisiert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/>
          <a:lstStyle/>
          <a:p>
            <a:r>
              <a:rPr lang="de-DE" dirty="0" smtClean="0"/>
              <a:t>Watson </a:t>
            </a:r>
            <a:r>
              <a:rPr lang="de-DE" dirty="0" err="1" smtClean="0"/>
              <a:t>Health</a:t>
            </a:r>
            <a:endParaRPr lang="de-DE" dirty="0"/>
          </a:p>
        </p:txBody>
      </p:sp>
      <p:pic>
        <p:nvPicPr>
          <p:cNvPr id="6" name="Inhaltsplatzhalt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02506"/>
            <a:ext cx="2170584" cy="3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729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Watson </a:t>
            </a:r>
            <a:r>
              <a:rPr lang="de-DE" dirty="0" err="1"/>
              <a:t>Health</a:t>
            </a:r>
            <a:r>
              <a:rPr lang="de-DE" dirty="0"/>
              <a:t> – </a:t>
            </a:r>
            <a:r>
              <a:rPr lang="de-DE" dirty="0" smtClean="0"/>
              <a:t>Vorteile     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de-DE" dirty="0"/>
              <a:t>vermeintlich schnelle Diagnose bei seltenen Krankheiten</a:t>
            </a:r>
          </a:p>
          <a:p>
            <a:pPr fontAlgn="base"/>
            <a:r>
              <a:rPr lang="de-DE" dirty="0"/>
              <a:t>alle eingegebenen Parameter werden berücksichtigt</a:t>
            </a:r>
          </a:p>
          <a:p>
            <a:pPr fontAlgn="base"/>
            <a:r>
              <a:rPr lang="de-DE" dirty="0"/>
              <a:t>frei von Vorurteilen des Arztes</a:t>
            </a:r>
          </a:p>
          <a:p>
            <a:pPr fontAlgn="base"/>
            <a:r>
              <a:rPr lang="de-DE" dirty="0"/>
              <a:t>auf dem neuesten Informationsstand (von Experten validiert)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/>
              <a:t> </a:t>
            </a:r>
            <a:r>
              <a:rPr lang="de-DE" i="1" dirty="0"/>
              <a:t>„Wenn man das System [...] mit wirklich höchstwertigen Studien und Level A Evidenz füttert, dann ist es sicher vernünftig und gut.“ </a:t>
            </a:r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</a:rPr>
              <a:t>PD </a:t>
            </a:r>
            <a:r>
              <a:rPr lang="de-DE" sz="1600" dirty="0">
                <a:solidFill>
                  <a:schemeClr val="bg1">
                    <a:lumMod val="50000"/>
                  </a:schemeClr>
                </a:solidFill>
              </a:rPr>
              <a:t>Dr. med. </a:t>
            </a:r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de-DE" sz="1600" dirty="0" err="1" smtClean="0">
                <a:solidFill>
                  <a:schemeClr val="bg1">
                    <a:lumMod val="50000"/>
                  </a:schemeClr>
                </a:solidFill>
              </a:rPr>
              <a:t>Beham</a:t>
            </a:r>
            <a:endParaRPr lang="de-DE" sz="16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de-DE" sz="1600" dirty="0">
              <a:solidFill>
                <a:schemeClr val="bg1">
                  <a:lumMod val="50000"/>
                </a:schemeClr>
              </a:solidFill>
            </a:endParaRPr>
          </a:p>
          <a:p>
            <a:pPr fontAlgn="base"/>
            <a:r>
              <a:rPr lang="de-DE" dirty="0"/>
              <a:t>Watson wird auf professioneller Ebene genutzt und ein Zugang zu Diagnosen und Daten ist nur dem Fachpersonal möglich</a:t>
            </a:r>
          </a:p>
          <a:p>
            <a:pPr lvl="1" fontAlgn="base"/>
            <a:r>
              <a:rPr lang="de-DE" sz="2400" dirty="0"/>
              <a:t>Dieses Fachpersonal entscheidet letztendlich, ob die Diagnose korrekt ist oder nicht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22</a:t>
            </a:fld>
            <a:endParaRPr lang="de-DE" dirty="0"/>
          </a:p>
        </p:txBody>
      </p:sp>
      <p:pic>
        <p:nvPicPr>
          <p:cNvPr id="5" name="Inhaltsplatzhalt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02506"/>
            <a:ext cx="2170584" cy="3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85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Watson </a:t>
            </a:r>
            <a:r>
              <a:rPr lang="de-DE" dirty="0" err="1"/>
              <a:t>Health</a:t>
            </a:r>
            <a:r>
              <a:rPr lang="de-DE" dirty="0"/>
              <a:t> – </a:t>
            </a:r>
            <a:r>
              <a:rPr lang="de-DE" dirty="0" smtClean="0"/>
              <a:t>Nachteile       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15566"/>
            <a:ext cx="8229600" cy="3816424"/>
          </a:xfrm>
        </p:spPr>
        <p:txBody>
          <a:bodyPr>
            <a:normAutofit fontScale="32500" lnSpcReduction="20000"/>
          </a:bodyPr>
          <a:lstStyle/>
          <a:p>
            <a:pPr fontAlgn="base"/>
            <a:r>
              <a:rPr lang="de-DE" sz="6200" dirty="0"/>
              <a:t>Patientendaten in digitaler </a:t>
            </a:r>
            <a:r>
              <a:rPr lang="de-DE" sz="6200" dirty="0" smtClean="0"/>
              <a:t>Form </a:t>
            </a:r>
            <a:r>
              <a:rPr lang="de-DE" sz="6200" dirty="0" smtClean="0">
                <a:latin typeface="Century Gothic"/>
              </a:rPr>
              <a:t>→</a:t>
            </a:r>
            <a:r>
              <a:rPr lang="de-DE" sz="6200" dirty="0" smtClean="0"/>
              <a:t>Frage nach Datenrelevanz; Digitalisierungskosten</a:t>
            </a:r>
            <a:endParaRPr lang="de-DE" sz="6200" dirty="0"/>
          </a:p>
          <a:p>
            <a:pPr marL="0" indent="0">
              <a:buNone/>
            </a:pPr>
            <a:r>
              <a:rPr lang="de-DE" sz="6200" i="1" dirty="0" smtClean="0"/>
              <a:t>„</a:t>
            </a:r>
            <a:r>
              <a:rPr lang="de-DE" sz="6200" i="1" dirty="0"/>
              <a:t>Ich bin mir nicht sicher, ob dieser Glaube „alle Informationen sind da und ich weiß Alles“ ob das wirklich zu einer höheren oder besseren Ergebnisquote führt.“ </a:t>
            </a:r>
            <a:r>
              <a:rPr lang="de-DE" sz="4300" dirty="0" smtClean="0">
                <a:solidFill>
                  <a:schemeClr val="bg1">
                    <a:lumMod val="50000"/>
                  </a:schemeClr>
                </a:solidFill>
              </a:rPr>
              <a:t>PD </a:t>
            </a:r>
            <a:r>
              <a:rPr lang="de-DE" sz="4300" dirty="0">
                <a:solidFill>
                  <a:schemeClr val="bg1">
                    <a:lumMod val="50000"/>
                  </a:schemeClr>
                </a:solidFill>
              </a:rPr>
              <a:t>Dr. med. </a:t>
            </a:r>
            <a:r>
              <a:rPr lang="de-DE" sz="43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de-DE" sz="4300" dirty="0" err="1" smtClean="0">
                <a:solidFill>
                  <a:schemeClr val="bg1">
                    <a:lumMod val="50000"/>
                  </a:schemeClr>
                </a:solidFill>
              </a:rPr>
              <a:t>Beham</a:t>
            </a:r>
            <a:endParaRPr lang="de-DE" sz="4300" dirty="0">
              <a:solidFill>
                <a:schemeClr val="bg1">
                  <a:lumMod val="50000"/>
                </a:schemeClr>
              </a:solidFill>
            </a:endParaRPr>
          </a:p>
          <a:p>
            <a:pPr fontAlgn="base"/>
            <a:r>
              <a:rPr lang="de-DE" sz="6200" dirty="0" smtClean="0"/>
              <a:t>Datenschutz; Einwilligung zur Datennutzung →Bürokratie</a:t>
            </a:r>
            <a:endParaRPr lang="de-DE" sz="6200" dirty="0"/>
          </a:p>
          <a:p>
            <a:pPr fontAlgn="base"/>
            <a:r>
              <a:rPr lang="de-DE" sz="6200" dirty="0"/>
              <a:t>Internationale </a:t>
            </a:r>
            <a:r>
              <a:rPr lang="de-DE" sz="6200" dirty="0" smtClean="0"/>
              <a:t>Trainingsdaten</a:t>
            </a:r>
            <a:endParaRPr lang="de-DE" sz="6200" dirty="0"/>
          </a:p>
          <a:p>
            <a:pPr fontAlgn="base"/>
            <a:r>
              <a:rPr lang="de-DE" sz="6200" dirty="0" smtClean="0"/>
              <a:t>Digitale </a:t>
            </a:r>
            <a:r>
              <a:rPr lang="de-DE" sz="6200" dirty="0"/>
              <a:t>Krankenakte (noch) nicht </a:t>
            </a:r>
            <a:r>
              <a:rPr lang="de-DE" sz="6200" dirty="0" smtClean="0"/>
              <a:t>umgesetzt</a:t>
            </a:r>
          </a:p>
          <a:p>
            <a:pPr fontAlgn="base"/>
            <a:r>
              <a:rPr lang="de-DE" sz="6200" dirty="0" smtClean="0"/>
              <a:t>Akzeptanz </a:t>
            </a:r>
            <a:r>
              <a:rPr lang="de-DE" sz="6200" dirty="0"/>
              <a:t>und </a:t>
            </a:r>
            <a:r>
              <a:rPr lang="de-DE" sz="6200" dirty="0" smtClean="0"/>
              <a:t>Vertrauen</a:t>
            </a:r>
            <a:endParaRPr lang="de-DE" sz="6200" dirty="0"/>
          </a:p>
          <a:p>
            <a:pPr marL="0" indent="0">
              <a:buNone/>
            </a:pPr>
            <a:endParaRPr lang="de-DE" sz="6200" i="1" dirty="0" smtClean="0"/>
          </a:p>
          <a:p>
            <a:pPr marL="0" indent="0">
              <a:buNone/>
            </a:pPr>
            <a:r>
              <a:rPr lang="de-DE" sz="6200" i="1" dirty="0" smtClean="0"/>
              <a:t>“</a:t>
            </a:r>
            <a:r>
              <a:rPr lang="de-DE" sz="6200" i="1" dirty="0"/>
              <a:t>Durch die Vorgabe von einer Diagnose, macht sich der Arzt unter Umständen ein bisschen blind für andere Diagnosen, weil er an andere Dinge unter Umständen nicht mehr denkt</a:t>
            </a:r>
            <a:r>
              <a:rPr lang="de-DE" sz="6200" i="1" dirty="0" smtClean="0"/>
              <a:t>.” </a:t>
            </a:r>
            <a:r>
              <a:rPr lang="de-DE" sz="4300" dirty="0" smtClean="0">
                <a:solidFill>
                  <a:schemeClr val="bg1">
                    <a:lumMod val="50000"/>
                  </a:schemeClr>
                </a:solidFill>
              </a:rPr>
              <a:t>PD </a:t>
            </a:r>
            <a:r>
              <a:rPr lang="de-DE" sz="4300" dirty="0">
                <a:solidFill>
                  <a:schemeClr val="bg1">
                    <a:lumMod val="50000"/>
                  </a:schemeClr>
                </a:solidFill>
              </a:rPr>
              <a:t>Dr. med. </a:t>
            </a:r>
            <a:r>
              <a:rPr lang="de-DE" sz="4300" dirty="0" smtClean="0">
                <a:solidFill>
                  <a:schemeClr val="bg1">
                    <a:lumMod val="50000"/>
                  </a:schemeClr>
                </a:solidFill>
              </a:rPr>
              <a:t>A. </a:t>
            </a:r>
            <a:r>
              <a:rPr lang="de-DE" sz="4300" dirty="0" err="1" smtClean="0">
                <a:solidFill>
                  <a:schemeClr val="bg1">
                    <a:lumMod val="50000"/>
                  </a:schemeClr>
                </a:solidFill>
              </a:rPr>
              <a:t>Beham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23</a:t>
            </a:fld>
            <a:endParaRPr lang="de-DE" dirty="0"/>
          </a:p>
        </p:txBody>
      </p:sp>
      <p:pic>
        <p:nvPicPr>
          <p:cNvPr id="5" name="Inhaltsplatzhalt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02506"/>
            <a:ext cx="2170584" cy="3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00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de-DE" sz="3000" dirty="0" smtClean="0">
                <a:latin typeface="+mj-lt"/>
              </a:rPr>
              <a:t>Autonomie-Stufen in der Medizin</a:t>
            </a:r>
            <a:endParaRPr lang="de-DE" sz="3000" dirty="0">
              <a:latin typeface="+mj-lt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24</a:t>
            </a:fld>
            <a:endParaRPr 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157077"/>
              </p:ext>
            </p:extLst>
          </p:nvPr>
        </p:nvGraphicFramePr>
        <p:xfrm>
          <a:off x="0" y="0"/>
          <a:ext cx="9144000" cy="5190957"/>
        </p:xfrm>
        <a:graphic>
          <a:graphicData uri="http://schemas.openxmlformats.org/drawingml/2006/table">
            <a:tbl>
              <a:tblPr firstRow="1" firstCol="1">
                <a:solidFill>
                  <a:schemeClr val="bg1"/>
                </a:solidFill>
                <a:tableStyleId>{5C22544A-7EE6-4342-B048-85BDC9FD1C3A}</a:tableStyleId>
              </a:tblPr>
              <a:tblGrid>
                <a:gridCol w="323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3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7040">
                <a:tc gridSpan="2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Instrument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Dokumentation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Diagnose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Beratung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Erweiterte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Kontrolle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Leistungen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veranlassen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77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Keine Automation</a:t>
                      </a:r>
                      <a:endParaRPr lang="de-DE" sz="15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171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Assistenz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Erinnern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de-DE" sz="900" dirty="0" smtClean="0">
                        <a:effectLst/>
                      </a:endParaRPr>
                    </a:p>
                  </a:txBody>
                  <a:tcPr marL="81404" marR="81404" marT="81404" marB="8140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81404" marR="81404" marT="81404" marB="8140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500" dirty="0">
                        <a:effectLst/>
                      </a:endParaRP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238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Teil-Automation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Verstehen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l"/>
                      <a:endParaRPr lang="de-DE" sz="9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5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78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Bedingte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Anwenden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8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2149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Hohe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Analysieren &amp; Evaluieren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63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Volle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Entwickeln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Gruppieren 7"/>
          <p:cNvGrpSpPr/>
          <p:nvPr/>
        </p:nvGrpSpPr>
        <p:grpSpPr>
          <a:xfrm>
            <a:off x="87639" y="16338"/>
            <a:ext cx="1604041" cy="539188"/>
            <a:chOff x="251520" y="664738"/>
            <a:chExt cx="2022486" cy="679847"/>
          </a:xfrm>
        </p:grpSpPr>
        <p:sp>
          <p:nvSpPr>
            <p:cNvPr id="6" name="Textfeld 5"/>
            <p:cNvSpPr txBox="1"/>
            <p:nvPr/>
          </p:nvSpPr>
          <p:spPr>
            <a:xfrm>
              <a:off x="251520" y="937117"/>
              <a:ext cx="998720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Stufe</a:t>
              </a:r>
              <a:endParaRPr lang="de-DE" sz="1500" dirty="0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977862" y="664738"/>
              <a:ext cx="1296144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Parameter</a:t>
              </a:r>
              <a:endParaRPr lang="de-DE" sz="1500" dirty="0"/>
            </a:p>
          </p:txBody>
        </p:sp>
      </p:grpSp>
      <p:pic>
        <p:nvPicPr>
          <p:cNvPr id="9" name="Picture 2" descr="https://lh5.googleusercontent.com/4f_B4KjTi7SwM8S894g2jmI853JvX6GWGzU45EkPOsWI4HnRP7fTJxFJNhHNN0zI1HCXNQdPyAuX7TvV9Nuua7ZaMAb1BQg-Q9_8_2_lYP1EISOJAqjvqfdm4WdP7UpQiUlMyOBisg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4088" y="2822913"/>
            <a:ext cx="1152128" cy="61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02"/>
          <a:stretch/>
        </p:blipFill>
        <p:spPr>
          <a:xfrm>
            <a:off x="1754549" y="699542"/>
            <a:ext cx="1305283" cy="311795"/>
          </a:xfrm>
          <a:prstGeom prst="rect">
            <a:avLst/>
          </a:prstGeom>
        </p:spPr>
      </p:pic>
      <p:pic>
        <p:nvPicPr>
          <p:cNvPr id="11" name="Picture 2" descr="https://lh6.googleusercontent.com/GtuAQIcUXQz0oUKuQCeXdkw6SIE7rMKlJA3znxuqsImgfEeEE0WH6KKH1-DB0BsPF3BWpBxl4ugROpYloF1e9l117kz0yRVzRy_p37Nx9H-M-nluzvgVmCyQGzJkcvLi15hl4daAty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342" y="2067694"/>
            <a:ext cx="611202" cy="61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nhaltsplatzhalter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972849"/>
            <a:ext cx="2170584" cy="3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2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z="2600" dirty="0" smtClean="0"/>
              <a:t>Einordnung in der Skala:</a:t>
            </a:r>
          </a:p>
          <a:p>
            <a:pPr marL="0" indent="0" algn="ctr">
              <a:buNone/>
            </a:pPr>
            <a:r>
              <a:rPr lang="de-DE" sz="7100" dirty="0">
                <a:latin typeface="Nunito Sans SemiBold" panose="00000700000000000000" pitchFamily="2" charset="0"/>
              </a:rPr>
              <a:t>3</a:t>
            </a:r>
            <a:endParaRPr lang="de-DE" sz="7100" dirty="0" smtClean="0">
              <a:latin typeface="Nunito Sans SemiBold" panose="00000700000000000000" pitchFamily="2" charset="0"/>
            </a:endParaRPr>
          </a:p>
          <a:p>
            <a:r>
              <a:rPr lang="de-DE" sz="2600" dirty="0"/>
              <a:t>Dokumentation, Diagnose, Behandlungsvorschläge / </a:t>
            </a:r>
            <a:r>
              <a:rPr lang="de-DE" sz="2600" dirty="0" smtClean="0"/>
              <a:t>Beratung, Wahrscheinlichkeiten und Risiken</a:t>
            </a:r>
          </a:p>
          <a:p>
            <a:endParaRPr lang="de-DE" sz="2300" dirty="0"/>
          </a:p>
          <a:p>
            <a:pPr marL="0" indent="0">
              <a:buNone/>
            </a:pPr>
            <a:r>
              <a:rPr lang="de-DE" sz="2300" dirty="0"/>
              <a:t>       </a:t>
            </a:r>
            <a:r>
              <a:rPr lang="de-DE" sz="2600" dirty="0"/>
              <a:t>letzte Entscheidungsinstanz über Medikamente und Behandlung ist (sollte sein) der Arzt / </a:t>
            </a:r>
            <a:r>
              <a:rPr lang="de-DE" sz="2600" dirty="0" smtClean="0"/>
              <a:t>Mediziner; Datenverantwortung und Datenschutz wichtig → erst dann Vertrauen; Trainingsdaten länderspezifisch; Speicherung länderspezifisch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 smtClean="0"/>
              <a:t>Watson </a:t>
            </a:r>
            <a:r>
              <a:rPr lang="de-DE" dirty="0" err="1" smtClean="0"/>
              <a:t>Health</a:t>
            </a:r>
            <a:endParaRPr lang="de-DE" dirty="0"/>
          </a:p>
        </p:txBody>
      </p:sp>
      <p:pic>
        <p:nvPicPr>
          <p:cNvPr id="6" name="Inhaltsplatzhalt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02506"/>
            <a:ext cx="2170584" cy="313060"/>
          </a:xfrm>
          <a:prstGeom prst="rect">
            <a:avLst/>
          </a:prstGeom>
        </p:spPr>
      </p:pic>
      <p:sp>
        <p:nvSpPr>
          <p:cNvPr id="7" name="Pfeil nach rechts 6"/>
          <p:cNvSpPr/>
          <p:nvPr/>
        </p:nvSpPr>
        <p:spPr>
          <a:xfrm>
            <a:off x="549440" y="3141825"/>
            <a:ext cx="360040" cy="216024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636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lh3.googleusercontent.com/K_XUOA6s0a0UgLJcf91Xcy-TaBTFtJB72b1GT8qo8znlNJC-cz1B8u2OP3Pt9ZLN8kSxlfolTe5JDlIi7E460_jq7x-LsGfeamL2hrbituNl_m4P1avz4Emmn8dfhoLUbSovVZ2kM6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198" y="225523"/>
            <a:ext cx="436245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Pflegeroboter –</a:t>
            </a:r>
            <a:r>
              <a:rPr lang="de-DE" dirty="0" smtClean="0"/>
              <a:t> </a:t>
            </a:r>
            <a:r>
              <a:rPr lang="de-DE" dirty="0"/>
              <a:t>Pepper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de-DE" dirty="0" err="1"/>
              <a:t>SoftBank</a:t>
            </a:r>
            <a:r>
              <a:rPr lang="de-DE" dirty="0"/>
              <a:t> </a:t>
            </a:r>
            <a:r>
              <a:rPr lang="de-DE" dirty="0" err="1"/>
              <a:t>Robotics</a:t>
            </a:r>
            <a:endParaRPr lang="de-DE" dirty="0"/>
          </a:p>
          <a:p>
            <a:pPr fontAlgn="base"/>
            <a:r>
              <a:rPr lang="de-DE" dirty="0" err="1"/>
              <a:t>Humanoider</a:t>
            </a:r>
            <a:r>
              <a:rPr lang="de-DE" dirty="0"/>
              <a:t> Roboter</a:t>
            </a:r>
          </a:p>
          <a:p>
            <a:pPr lvl="1" fontAlgn="base"/>
            <a:r>
              <a:rPr lang="de-DE" dirty="0"/>
              <a:t>überdimensionale Augen, hohe kindliche Stimme</a:t>
            </a:r>
          </a:p>
          <a:p>
            <a:pPr lvl="1" fontAlgn="base"/>
            <a:r>
              <a:rPr lang="de-DE" dirty="0"/>
              <a:t>1, 20 Meter groß</a:t>
            </a:r>
          </a:p>
          <a:p>
            <a:pPr fontAlgn="base"/>
            <a:r>
              <a:rPr lang="de-DE" dirty="0"/>
              <a:t>Interaktion mit Menschen durch Konversation und Touchscreen</a:t>
            </a:r>
          </a:p>
          <a:p>
            <a:pPr fontAlgn="base"/>
            <a:r>
              <a:rPr lang="de-DE" dirty="0"/>
              <a:t>Autonome Navigation</a:t>
            </a:r>
          </a:p>
          <a:p>
            <a:pPr fontAlgn="base"/>
            <a:r>
              <a:rPr lang="de-DE" dirty="0"/>
              <a:t>Gesichtserkennung</a:t>
            </a:r>
          </a:p>
          <a:p>
            <a:pPr fontAlgn="base"/>
            <a:r>
              <a:rPr lang="de-DE" dirty="0" smtClean="0"/>
              <a:t>Emotionen deuten mittels Stimmerkennung</a:t>
            </a:r>
          </a:p>
          <a:p>
            <a:pPr fontAlgn="base"/>
            <a:r>
              <a:rPr lang="de-DE" dirty="0" smtClean="0"/>
              <a:t>Übernimmt </a:t>
            </a:r>
            <a:r>
              <a:rPr lang="de-DE" dirty="0"/>
              <a:t>in Familien Alltagsarbeit</a:t>
            </a:r>
          </a:p>
          <a:p>
            <a:pPr fontAlgn="base"/>
            <a:r>
              <a:rPr lang="de-DE" dirty="0"/>
              <a:t>Tokio: Betreuer und Animateur zu Gymnastikübungen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26</a:t>
            </a:fld>
            <a:endParaRPr lang="de-DE" dirty="0"/>
          </a:p>
        </p:txBody>
      </p:sp>
      <p:pic>
        <p:nvPicPr>
          <p:cNvPr id="6" name="Picture 4" descr="C:\Users\Elisa\Desktop\sciebo\Layouts\Uni Projekt\Stylesheet_präsi-01.png"/>
          <p:cNvPicPr>
            <a:picLocks noChangeAspect="1" noChangeArrowheads="1"/>
          </p:cNvPicPr>
          <p:nvPr/>
        </p:nvPicPr>
        <p:blipFill rotWithShape="1">
          <a:blip r:embed="rId3" cstate="print"/>
          <a:srcRect l="66079" t="4762" r="22535" b="78054"/>
          <a:stretch/>
        </p:blipFill>
        <p:spPr bwMode="auto">
          <a:xfrm>
            <a:off x="6042198" y="0"/>
            <a:ext cx="1040990" cy="928048"/>
          </a:xfrm>
          <a:prstGeom prst="rect">
            <a:avLst/>
          </a:prstGeom>
          <a:noFill/>
        </p:spPr>
      </p:pic>
      <p:pic>
        <p:nvPicPr>
          <p:cNvPr id="8" name="Picture 4" descr="C:\Users\Elisa\Desktop\sciebo\Layouts\Uni Projekt\Stylesheet_präsi-01.png"/>
          <p:cNvPicPr>
            <a:picLocks noChangeAspect="1" noChangeArrowheads="1"/>
          </p:cNvPicPr>
          <p:nvPr/>
        </p:nvPicPr>
        <p:blipFill rotWithShape="1">
          <a:blip r:embed="rId3" cstate="print"/>
          <a:srcRect l="93757" t="4762" r="-175" b="78054"/>
          <a:stretch/>
        </p:blipFill>
        <p:spPr bwMode="auto">
          <a:xfrm>
            <a:off x="8557146" y="0"/>
            <a:ext cx="586853" cy="928048"/>
          </a:xfrm>
          <a:prstGeom prst="rect">
            <a:avLst/>
          </a:prstGeom>
          <a:noFill/>
        </p:spPr>
      </p:pic>
      <p:pic>
        <p:nvPicPr>
          <p:cNvPr id="9" name="Picture 4" descr="C:\Users\Elisa\Desktop\sciebo\Layouts\Uni Projekt\Stylesheet_präsi-01.png"/>
          <p:cNvPicPr>
            <a:picLocks noChangeAspect="1" noChangeArrowheads="1"/>
          </p:cNvPicPr>
          <p:nvPr/>
        </p:nvPicPr>
        <p:blipFill rotWithShape="1">
          <a:blip r:embed="rId3" cstate="print"/>
          <a:srcRect l="83209" t="4762" r="15149" b="78054"/>
          <a:stretch/>
        </p:blipFill>
        <p:spPr bwMode="auto">
          <a:xfrm>
            <a:off x="7533565" y="0"/>
            <a:ext cx="150126" cy="928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4801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de-DE" sz="3000" dirty="0" smtClean="0">
                <a:latin typeface="+mj-lt"/>
              </a:rPr>
              <a:t>Autonomie-Stufen in der Medizin</a:t>
            </a:r>
            <a:endParaRPr lang="de-DE" sz="3000" dirty="0">
              <a:latin typeface="+mj-lt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27</a:t>
            </a:fld>
            <a:endParaRPr 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2841"/>
              </p:ext>
            </p:extLst>
          </p:nvPr>
        </p:nvGraphicFramePr>
        <p:xfrm>
          <a:off x="0" y="0"/>
          <a:ext cx="9144000" cy="5190957"/>
        </p:xfrm>
        <a:graphic>
          <a:graphicData uri="http://schemas.openxmlformats.org/drawingml/2006/table">
            <a:tbl>
              <a:tblPr firstRow="1" firstCol="1">
                <a:solidFill>
                  <a:schemeClr val="bg1"/>
                </a:solidFill>
                <a:tableStyleId>{5C22544A-7EE6-4342-B048-85BDC9FD1C3A}</a:tableStyleId>
              </a:tblPr>
              <a:tblGrid>
                <a:gridCol w="323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3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7040">
                <a:tc gridSpan="2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Instrument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Dokumentation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Diagnose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Beratung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Erweiterte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Kontrolle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Leistungen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veranlassen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77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Keine Automation</a:t>
                      </a:r>
                      <a:endParaRPr lang="de-DE" sz="15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171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Assistenz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Erinnern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de-DE" sz="900" dirty="0" smtClean="0">
                        <a:effectLst/>
                      </a:endParaRPr>
                    </a:p>
                  </a:txBody>
                  <a:tcPr marL="81404" marR="81404" marT="81404" marB="8140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81404" marR="81404" marT="81404" marB="8140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500" dirty="0">
                        <a:effectLst/>
                      </a:endParaRP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238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Teil-Automation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Verstehen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l"/>
                      <a:endParaRPr lang="de-DE" sz="9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5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78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Bedingte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Anwenden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8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2149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Hohe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Analysieren &amp; Evaluieren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63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Volle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Entwickeln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Gruppieren 7"/>
          <p:cNvGrpSpPr/>
          <p:nvPr/>
        </p:nvGrpSpPr>
        <p:grpSpPr>
          <a:xfrm>
            <a:off x="87639" y="16338"/>
            <a:ext cx="1604041" cy="539188"/>
            <a:chOff x="251520" y="664738"/>
            <a:chExt cx="2022486" cy="679847"/>
          </a:xfrm>
        </p:grpSpPr>
        <p:sp>
          <p:nvSpPr>
            <p:cNvPr id="6" name="Textfeld 5"/>
            <p:cNvSpPr txBox="1"/>
            <p:nvPr/>
          </p:nvSpPr>
          <p:spPr>
            <a:xfrm>
              <a:off x="251520" y="937117"/>
              <a:ext cx="998720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Stufe</a:t>
              </a:r>
              <a:endParaRPr lang="de-DE" sz="1500" dirty="0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977862" y="664738"/>
              <a:ext cx="1296144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Parameter</a:t>
              </a:r>
              <a:endParaRPr lang="de-DE" sz="1500" dirty="0"/>
            </a:p>
          </p:txBody>
        </p:sp>
      </p:grpSp>
      <p:pic>
        <p:nvPicPr>
          <p:cNvPr id="9" name="Picture 2" descr="https://lh5.googleusercontent.com/4f_B4KjTi7SwM8S894g2jmI853JvX6GWGzU45EkPOsWI4HnRP7fTJxFJNhHNN0zI1HCXNQdPyAuX7TvV9Nuua7ZaMAb1BQg-Q9_8_2_lYP1EISOJAqjvqfdm4WdP7UpQiUlMyOBisg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4088" y="2822913"/>
            <a:ext cx="1152128" cy="61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02"/>
          <a:stretch/>
        </p:blipFill>
        <p:spPr>
          <a:xfrm>
            <a:off x="1754549" y="699542"/>
            <a:ext cx="1305283" cy="311795"/>
          </a:xfrm>
          <a:prstGeom prst="rect">
            <a:avLst/>
          </a:prstGeom>
        </p:spPr>
      </p:pic>
      <p:pic>
        <p:nvPicPr>
          <p:cNvPr id="11" name="Picture 2" descr="https://lh6.googleusercontent.com/GtuAQIcUXQz0oUKuQCeXdkw6SIE7rMKlJA3znxuqsImgfEeEE0WH6KKH1-DB0BsPF3BWpBxl4ugROpYloF1e9l117kz0yRVzRy_p37Nx9H-M-nluzvgVmCyQGzJkcvLi15hl4daAty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342" y="2067694"/>
            <a:ext cx="611202" cy="61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nhaltsplatzhalter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972849"/>
            <a:ext cx="2170584" cy="313060"/>
          </a:xfrm>
          <a:prstGeom prst="rect">
            <a:avLst/>
          </a:prstGeom>
        </p:spPr>
      </p:pic>
      <p:pic>
        <p:nvPicPr>
          <p:cNvPr id="14" name="Picture 2" descr="https://lh3.googleusercontent.com/K_XUOA6s0a0UgLJcf91Xcy-TaBTFtJB72b1GT8qo8znlNJC-cz1B8u2OP3Pt9ZLN8kSxlfolTe5JDlIi7E460_jq7x-LsGfeamL2hrbituNl_m4P1avz4Emmn8dfhoLUbSovVZ2kM6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5" t="22987" r="42037" b="63874"/>
          <a:stretch/>
        </p:blipFill>
        <p:spPr bwMode="auto">
          <a:xfrm>
            <a:off x="3131840" y="2067694"/>
            <a:ext cx="900752" cy="57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29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200" dirty="0" smtClean="0"/>
              <a:t>Einordnung in der Skala:</a:t>
            </a:r>
          </a:p>
          <a:p>
            <a:pPr marL="0" indent="0" algn="ctr">
              <a:buNone/>
            </a:pPr>
            <a:r>
              <a:rPr lang="de-DE" sz="6000" dirty="0" smtClean="0">
                <a:latin typeface="Nunito Sans SemiBold" panose="00000700000000000000" pitchFamily="2" charset="0"/>
              </a:rPr>
              <a:t>2</a:t>
            </a:r>
          </a:p>
          <a:p>
            <a:pPr fontAlgn="base"/>
            <a:r>
              <a:rPr lang="de-DE" sz="2200" dirty="0"/>
              <a:t>Unterstützung im Alltag, </a:t>
            </a:r>
            <a:r>
              <a:rPr lang="de-DE" sz="2200" dirty="0" smtClean="0"/>
              <a:t>Verstehen (Interpretation von Emotionen)</a:t>
            </a:r>
            <a:endParaRPr lang="de-DE" sz="2200" dirty="0"/>
          </a:p>
          <a:p>
            <a:pPr fontAlgn="base"/>
            <a:r>
              <a:rPr lang="de-DE" sz="2200" dirty="0"/>
              <a:t>ABER weist </a:t>
            </a:r>
            <a:r>
              <a:rPr lang="de-DE" sz="2200" dirty="0" smtClean="0"/>
              <a:t>nicht alle Eigenschaften </a:t>
            </a:r>
            <a:r>
              <a:rPr lang="de-DE" sz="2200" dirty="0"/>
              <a:t>von </a:t>
            </a:r>
            <a:r>
              <a:rPr lang="de-DE" sz="2200" b="1" dirty="0"/>
              <a:t>Stufe 2</a:t>
            </a:r>
            <a:r>
              <a:rPr lang="de-DE" sz="2200" dirty="0"/>
              <a:t> auf: </a:t>
            </a:r>
          </a:p>
          <a:p>
            <a:pPr lvl="1" fontAlgn="base"/>
            <a:r>
              <a:rPr lang="de-DE" dirty="0" smtClean="0"/>
              <a:t>Diagnose</a:t>
            </a:r>
            <a:endParaRPr lang="de-DE" sz="22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/>
              <a:t>Pflegeroboter – Pepper</a:t>
            </a:r>
          </a:p>
        </p:txBody>
      </p:sp>
      <p:pic>
        <p:nvPicPr>
          <p:cNvPr id="8" name="Picture 2" descr="https://lh3.googleusercontent.com/K_XUOA6s0a0UgLJcf91Xcy-TaBTFtJB72b1GT8qo8znlNJC-cz1B8u2OP3Pt9ZLN8kSxlfolTe5JDlIi7E460_jq7x-LsGfeamL2hrbituNl_m4P1avz4Emmn8dfhoLUbSovVZ2kM6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5" t="22987" r="42037" b="63874"/>
          <a:stretch/>
        </p:blipFill>
        <p:spPr bwMode="auto">
          <a:xfrm>
            <a:off x="7670042" y="555526"/>
            <a:ext cx="900752" cy="57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86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Pflegeroboter – </a:t>
            </a:r>
            <a:r>
              <a:rPr lang="de-DE" dirty="0" err="1" smtClean="0"/>
              <a:t>Paro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15566"/>
            <a:ext cx="5122912" cy="3679057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de-DE" dirty="0" err="1"/>
              <a:t>Takanori</a:t>
            </a:r>
            <a:r>
              <a:rPr lang="de-DE" dirty="0"/>
              <a:t> Shibata, National Institute of Advanced Industrial Science and Technology (AIST)</a:t>
            </a:r>
          </a:p>
          <a:p>
            <a:pPr fontAlgn="base"/>
            <a:r>
              <a:rPr lang="de-DE" dirty="0"/>
              <a:t>Robbenbaby</a:t>
            </a:r>
          </a:p>
          <a:p>
            <a:pPr fontAlgn="base"/>
            <a:r>
              <a:rPr lang="de-DE" dirty="0"/>
              <a:t>Hilfe für Demenzkranke</a:t>
            </a:r>
          </a:p>
          <a:p>
            <a:pPr lvl="1" fontAlgn="base"/>
            <a:r>
              <a:rPr lang="de-DE" dirty="0"/>
              <a:t>Füttern, Sprechen, Berühren</a:t>
            </a:r>
          </a:p>
          <a:p>
            <a:pPr fontAlgn="base"/>
            <a:r>
              <a:rPr lang="de-DE" dirty="0"/>
              <a:t>Berührungs- und Temperatursensoren</a:t>
            </a:r>
          </a:p>
          <a:p>
            <a:pPr fontAlgn="base"/>
            <a:r>
              <a:rPr lang="de-DE" dirty="0"/>
              <a:t>Reagiert auf Stimmen der Patienten</a:t>
            </a:r>
          </a:p>
          <a:p>
            <a:pPr fontAlgn="base"/>
            <a:r>
              <a:rPr lang="de-DE" dirty="0"/>
              <a:t>Verbesserung Gefühlszustand und Kommunikation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29</a:t>
            </a:fld>
            <a:endParaRPr lang="de-DE" dirty="0"/>
          </a:p>
        </p:txBody>
      </p:sp>
      <p:pic>
        <p:nvPicPr>
          <p:cNvPr id="15362" name="Picture 2" descr="https://lh4.googleusercontent.com/ojL6775kMHATd61Ieae8B46II22vG4sxBddwHwwYiumZDLWS50JT3y3vreuPDtIr3JkseHwD0vaoFEgMsfR6y310YDdtqY6vZWxDfRKjZ2VE8uylviKlz0dAPen5UAt6frMRpijcon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7"/>
          <a:stretch/>
        </p:blipFill>
        <p:spPr bwMode="auto">
          <a:xfrm>
            <a:off x="5796136" y="915566"/>
            <a:ext cx="2942056" cy="225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95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 smtClean="0"/>
              <a:t>Die Skala</a:t>
            </a:r>
          </a:p>
          <a:p>
            <a:pPr lvl="1"/>
            <a:r>
              <a:rPr lang="de-DE" dirty="0" smtClean="0"/>
              <a:t>Bloom-Taxonomie</a:t>
            </a:r>
          </a:p>
          <a:p>
            <a:pPr lvl="1"/>
            <a:r>
              <a:rPr lang="de-DE" dirty="0" smtClean="0"/>
              <a:t>Autonomie-Stufen in der Medizin</a:t>
            </a:r>
          </a:p>
          <a:p>
            <a:r>
              <a:rPr lang="de-DE" dirty="0" smtClean="0"/>
              <a:t>Einstufung der Anwendungen</a:t>
            </a:r>
          </a:p>
          <a:p>
            <a:pPr lvl="1"/>
            <a:r>
              <a:rPr lang="de-DE" dirty="0" smtClean="0"/>
              <a:t>Da Vinci Operationsroboter</a:t>
            </a:r>
          </a:p>
          <a:p>
            <a:pPr lvl="1"/>
            <a:r>
              <a:rPr lang="de-DE" dirty="0" smtClean="0"/>
              <a:t>Gesundheits-</a:t>
            </a:r>
            <a:r>
              <a:rPr lang="de-DE" dirty="0" err="1" smtClean="0"/>
              <a:t>Apps</a:t>
            </a:r>
            <a:endParaRPr lang="de-DE" dirty="0" smtClean="0"/>
          </a:p>
          <a:p>
            <a:pPr lvl="1"/>
            <a:r>
              <a:rPr lang="de-DE" dirty="0" smtClean="0"/>
              <a:t>Watson</a:t>
            </a:r>
          </a:p>
          <a:p>
            <a:pPr lvl="1"/>
            <a:r>
              <a:rPr lang="de-DE" dirty="0" smtClean="0"/>
              <a:t>Pflegeroboter</a:t>
            </a:r>
          </a:p>
          <a:p>
            <a:r>
              <a:rPr lang="de-DE" dirty="0" smtClean="0"/>
              <a:t>Ergebnisse</a:t>
            </a:r>
          </a:p>
          <a:p>
            <a:r>
              <a:rPr lang="de-DE" dirty="0" smtClean="0"/>
              <a:t>Fazit</a:t>
            </a:r>
          </a:p>
          <a:p>
            <a:r>
              <a:rPr lang="de-DE" dirty="0" smtClean="0"/>
              <a:t>Diskussion &amp; Fragen</a:t>
            </a:r>
          </a:p>
          <a:p>
            <a:r>
              <a:rPr lang="de-DE" dirty="0" smtClean="0"/>
              <a:t>Quellen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de-DE" sz="3000" dirty="0" smtClean="0">
                <a:latin typeface="+mj-lt"/>
              </a:rPr>
              <a:t>Autonomie-Stufen in der Medizin</a:t>
            </a:r>
            <a:endParaRPr lang="de-DE" sz="3000" dirty="0">
              <a:latin typeface="+mj-lt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30</a:t>
            </a:fld>
            <a:endParaRPr 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393194"/>
              </p:ext>
            </p:extLst>
          </p:nvPr>
        </p:nvGraphicFramePr>
        <p:xfrm>
          <a:off x="0" y="0"/>
          <a:ext cx="9144000" cy="5190957"/>
        </p:xfrm>
        <a:graphic>
          <a:graphicData uri="http://schemas.openxmlformats.org/drawingml/2006/table">
            <a:tbl>
              <a:tblPr firstRow="1" firstCol="1">
                <a:solidFill>
                  <a:schemeClr val="bg1"/>
                </a:solidFill>
                <a:tableStyleId>{5C22544A-7EE6-4342-B048-85BDC9FD1C3A}</a:tableStyleId>
              </a:tblPr>
              <a:tblGrid>
                <a:gridCol w="323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3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7040">
                <a:tc gridSpan="2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Instrument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Dokumentation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Diagnose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Beratung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Erweiterte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Kontrolle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Leistungen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veranlassen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77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Keine Automation</a:t>
                      </a:r>
                      <a:endParaRPr lang="de-DE" sz="15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171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Assistenz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Erinnern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de-DE" sz="900" dirty="0" smtClean="0">
                        <a:effectLst/>
                      </a:endParaRPr>
                    </a:p>
                  </a:txBody>
                  <a:tcPr marL="81404" marR="81404" marT="81404" marB="8140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81404" marR="81404" marT="81404" marB="8140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500" dirty="0">
                        <a:effectLst/>
                      </a:endParaRP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238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Teil-Automation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Verstehen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l"/>
                      <a:endParaRPr lang="de-DE" sz="9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5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78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Bedingte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Anwenden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8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2149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Hohe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Analysieren &amp; Evaluieren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63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Volle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Entwickeln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Gruppieren 7"/>
          <p:cNvGrpSpPr/>
          <p:nvPr/>
        </p:nvGrpSpPr>
        <p:grpSpPr>
          <a:xfrm>
            <a:off x="87639" y="16338"/>
            <a:ext cx="1604041" cy="539188"/>
            <a:chOff x="251520" y="664738"/>
            <a:chExt cx="2022486" cy="679847"/>
          </a:xfrm>
        </p:grpSpPr>
        <p:sp>
          <p:nvSpPr>
            <p:cNvPr id="6" name="Textfeld 5"/>
            <p:cNvSpPr txBox="1"/>
            <p:nvPr/>
          </p:nvSpPr>
          <p:spPr>
            <a:xfrm>
              <a:off x="251520" y="937117"/>
              <a:ext cx="998720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Stufe</a:t>
              </a:r>
              <a:endParaRPr lang="de-DE" sz="1500" dirty="0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977862" y="664738"/>
              <a:ext cx="1296144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Parameter</a:t>
              </a:r>
              <a:endParaRPr lang="de-DE" sz="1500" dirty="0"/>
            </a:p>
          </p:txBody>
        </p:sp>
      </p:grpSp>
      <p:pic>
        <p:nvPicPr>
          <p:cNvPr id="9" name="Picture 2" descr="https://lh5.googleusercontent.com/4f_B4KjTi7SwM8S894g2jmI853JvX6GWGzU45EkPOsWI4HnRP7fTJxFJNhHNN0zI1HCXNQdPyAuX7TvV9Nuua7ZaMAb1BQg-Q9_8_2_lYP1EISOJAqjvqfdm4WdP7UpQiUlMyOBisg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4088" y="2822913"/>
            <a:ext cx="1152128" cy="61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02"/>
          <a:stretch/>
        </p:blipFill>
        <p:spPr>
          <a:xfrm>
            <a:off x="1754549" y="699542"/>
            <a:ext cx="1305283" cy="311795"/>
          </a:xfrm>
          <a:prstGeom prst="rect">
            <a:avLst/>
          </a:prstGeom>
        </p:spPr>
      </p:pic>
      <p:pic>
        <p:nvPicPr>
          <p:cNvPr id="11" name="Picture 2" descr="https://lh6.googleusercontent.com/GtuAQIcUXQz0oUKuQCeXdkw6SIE7rMKlJA3znxuqsImgfEeEE0WH6KKH1-DB0BsPF3BWpBxl4ugROpYloF1e9l117kz0yRVzRy_p37Nx9H-M-nluzvgVmCyQGzJkcvLi15hl4daAty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342" y="2067694"/>
            <a:ext cx="611202" cy="61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nhaltsplatzhalter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972849"/>
            <a:ext cx="2170584" cy="313060"/>
          </a:xfrm>
          <a:prstGeom prst="rect">
            <a:avLst/>
          </a:prstGeom>
        </p:spPr>
      </p:pic>
      <p:pic>
        <p:nvPicPr>
          <p:cNvPr id="14" name="Picture 2" descr="https://lh3.googleusercontent.com/K_XUOA6s0a0UgLJcf91Xcy-TaBTFtJB72b1GT8qo8znlNJC-cz1B8u2OP3Pt9ZLN8kSxlfolTe5JDlIi7E460_jq7x-LsGfeamL2hrbituNl_m4P1avz4Emmn8dfhoLUbSovVZ2kM6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5" t="22987" r="42037" b="63874"/>
          <a:stretch/>
        </p:blipFill>
        <p:spPr bwMode="auto">
          <a:xfrm>
            <a:off x="3131840" y="2067694"/>
            <a:ext cx="900752" cy="57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347614"/>
            <a:ext cx="1152128" cy="44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8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200" dirty="0" smtClean="0"/>
              <a:t>Einordnung in der Skala:</a:t>
            </a:r>
          </a:p>
          <a:p>
            <a:pPr marL="0" indent="0" algn="ctr">
              <a:buNone/>
            </a:pPr>
            <a:r>
              <a:rPr lang="de-DE" sz="6000" dirty="0">
                <a:latin typeface="Nunito Sans SemiBold" panose="00000700000000000000" pitchFamily="2" charset="0"/>
              </a:rPr>
              <a:t>1</a:t>
            </a:r>
            <a:endParaRPr lang="de-DE" sz="6000" dirty="0" smtClean="0">
              <a:latin typeface="Nunito Sans SemiBold" panose="00000700000000000000" pitchFamily="2" charset="0"/>
            </a:endParaRPr>
          </a:p>
          <a:p>
            <a:pPr fontAlgn="base"/>
            <a:r>
              <a:rPr lang="de-DE" sz="2200" dirty="0"/>
              <a:t>Unterstützung demenzkranker Menschen (emotionale Ebene)</a:t>
            </a:r>
          </a:p>
          <a:p>
            <a:pPr fontAlgn="base"/>
            <a:r>
              <a:rPr lang="de-DE" sz="2200" dirty="0"/>
              <a:t>Versteht teilweise einen bestimmten Wortschatz der Patienten und reagiert </a:t>
            </a:r>
            <a:r>
              <a:rPr lang="de-DE" sz="2200" dirty="0" smtClean="0"/>
              <a:t>darauf (Stufe 2)</a:t>
            </a:r>
            <a:endParaRPr lang="de-DE" sz="22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/>
              <a:t>Pflegeroboter – </a:t>
            </a:r>
            <a:r>
              <a:rPr lang="de-DE" dirty="0" err="1" smtClean="0"/>
              <a:t>Paro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83518"/>
            <a:ext cx="1728192" cy="66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85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Pflegeroboter </a:t>
            </a:r>
            <a:r>
              <a:rPr lang="de-DE" dirty="0" smtClean="0"/>
              <a:t>– Vor- &amp; Nachteile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7544" y="1131590"/>
            <a:ext cx="4040188" cy="479822"/>
          </a:xfrm>
        </p:spPr>
        <p:txBody>
          <a:bodyPr/>
          <a:lstStyle/>
          <a:p>
            <a:r>
              <a:rPr lang="de-DE" dirty="0" smtClean="0"/>
              <a:t>Vorteile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fontAlgn="base"/>
            <a:r>
              <a:rPr lang="de-DE" sz="2200" dirty="0"/>
              <a:t>Chance, Mangel an Pflegepersonal zu kompensieren</a:t>
            </a:r>
          </a:p>
          <a:p>
            <a:pPr fontAlgn="base"/>
            <a:r>
              <a:rPr lang="de-DE" sz="2200" dirty="0"/>
              <a:t>Unterstützt im Alltag von kranken Menschen</a:t>
            </a:r>
          </a:p>
          <a:p>
            <a:pPr lvl="1" fontAlgn="base"/>
            <a:r>
              <a:rPr lang="de-DE" dirty="0"/>
              <a:t>Menschen können länger autonom leben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 smtClean="0"/>
              <a:t>Nachteile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fontAlgn="base"/>
            <a:r>
              <a:rPr lang="de-DE" sz="2200" dirty="0"/>
              <a:t>keine zwischenmenschliche Kommunikation / Vereinsamung</a:t>
            </a:r>
          </a:p>
          <a:p>
            <a:pPr lvl="1" fontAlgn="base"/>
            <a:r>
              <a:rPr lang="de-DE" dirty="0"/>
              <a:t>Würde und </a:t>
            </a:r>
            <a:r>
              <a:rPr lang="de-DE" dirty="0" smtClean="0"/>
              <a:t>Respekt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18045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38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059582"/>
            <a:ext cx="8352928" cy="35350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200" b="1" dirty="0" smtClean="0"/>
              <a:t>+</a:t>
            </a:r>
          </a:p>
          <a:p>
            <a:pPr marL="0" indent="0" algn="ctr">
              <a:buNone/>
            </a:pPr>
            <a:endParaRPr lang="de-DE" sz="1200" b="1" dirty="0" smtClean="0"/>
          </a:p>
          <a:p>
            <a:pPr marL="0" indent="0" algn="ctr">
              <a:buNone/>
            </a:pPr>
            <a:r>
              <a:rPr lang="de-DE" sz="2300" i="1" dirty="0" smtClean="0"/>
              <a:t>„Wo große Datenmengen anfallen – da ist die </a:t>
            </a:r>
            <a:r>
              <a:rPr lang="de-DE" sz="2300" i="1" dirty="0" err="1" smtClean="0"/>
              <a:t>Domaine</a:t>
            </a:r>
            <a:r>
              <a:rPr lang="de-DE" sz="2300" i="1" dirty="0" smtClean="0"/>
              <a:t> der K.I.“</a:t>
            </a:r>
          </a:p>
          <a:p>
            <a:pPr marL="0" indent="0" algn="ctr">
              <a:buNone/>
            </a:pPr>
            <a:r>
              <a:rPr lang="de-DE" sz="2200" dirty="0" smtClean="0"/>
              <a:t>(Dr.-Ing. Kai Hahn)</a:t>
            </a:r>
          </a:p>
          <a:p>
            <a:pPr marL="0" indent="0">
              <a:buNone/>
            </a:pPr>
            <a:endParaRPr lang="de-DE" sz="2800" dirty="0" smtClean="0"/>
          </a:p>
          <a:p>
            <a:pPr marL="0" indent="0"/>
            <a:r>
              <a:rPr lang="de-DE" sz="2200" dirty="0" smtClean="0"/>
              <a:t>  effizienter Datenaustausch</a:t>
            </a:r>
          </a:p>
          <a:p>
            <a:pPr marL="0" indent="0"/>
            <a:r>
              <a:rPr lang="de-DE" sz="2200" dirty="0" smtClean="0"/>
              <a:t>  spezifische Krankheitsbilder und spezifische Behandlungen</a:t>
            </a:r>
          </a:p>
          <a:p>
            <a:pPr marL="0" indent="0">
              <a:buNone/>
            </a:pPr>
            <a:endParaRPr lang="de-DE" sz="22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685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987574"/>
            <a:ext cx="8352928" cy="3600400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de-DE" sz="6700" b="1" dirty="0" smtClean="0"/>
              <a:t>-</a:t>
            </a:r>
          </a:p>
          <a:p>
            <a:pPr marL="0" indent="0" algn="ctr">
              <a:buNone/>
            </a:pPr>
            <a:endParaRPr lang="de-DE" sz="1300" b="1" dirty="0" smtClean="0"/>
          </a:p>
          <a:p>
            <a:pPr marL="0" indent="0"/>
            <a:r>
              <a:rPr lang="de-DE" sz="4600" dirty="0" smtClean="0"/>
              <a:t>  unterschiedliche Standards der Behandlung</a:t>
            </a:r>
          </a:p>
          <a:p>
            <a:pPr marL="0" indent="0"/>
            <a:r>
              <a:rPr lang="de-DE" sz="4600" dirty="0" smtClean="0"/>
              <a:t>  hohe Standardabweichung des Eingangsmaterials</a:t>
            </a:r>
          </a:p>
          <a:p>
            <a:pPr marL="0" indent="0"/>
            <a:r>
              <a:rPr lang="de-DE" sz="4600" dirty="0" smtClean="0"/>
              <a:t>  zu viel Vertrauen ins System</a:t>
            </a:r>
          </a:p>
          <a:p>
            <a:pPr marL="0" indent="0">
              <a:buNone/>
            </a:pPr>
            <a:endParaRPr lang="de-DE" sz="4600" dirty="0" smtClean="0"/>
          </a:p>
          <a:p>
            <a:pPr marL="0" indent="0">
              <a:buNone/>
            </a:pPr>
            <a:r>
              <a:rPr lang="de-DE" sz="4600" b="1" u="sng" dirty="0" smtClean="0"/>
              <a:t>Herausforderungen</a:t>
            </a:r>
          </a:p>
          <a:p>
            <a:pPr marL="0" indent="0" algn="ctr">
              <a:buNone/>
            </a:pPr>
            <a:endParaRPr lang="de-DE" sz="3200" dirty="0" smtClean="0"/>
          </a:p>
          <a:p>
            <a:pPr marL="0" indent="0" algn="ctr">
              <a:buNone/>
            </a:pPr>
            <a:r>
              <a:rPr lang="de-DE" sz="4800" i="1" dirty="0" smtClean="0"/>
              <a:t>„Ich persönlich hätt’ jetzt momentan einfach noch eine emotionale Hemmschwelle.“ </a:t>
            </a:r>
          </a:p>
          <a:p>
            <a:pPr marL="0" indent="0" algn="ctr">
              <a:buNone/>
            </a:pPr>
            <a:r>
              <a:rPr lang="de-DE" sz="4600" dirty="0" smtClean="0"/>
              <a:t>(PD Dr. med. Alexander </a:t>
            </a:r>
            <a:r>
              <a:rPr lang="de-DE" sz="4600" dirty="0" err="1" smtClean="0"/>
              <a:t>Beham</a:t>
            </a:r>
            <a:r>
              <a:rPr lang="de-DE" sz="4600" dirty="0" smtClean="0"/>
              <a:t>)</a:t>
            </a:r>
          </a:p>
          <a:p>
            <a:pPr marL="0" indent="0">
              <a:buNone/>
            </a:pPr>
            <a:endParaRPr lang="de-DE" sz="22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685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5653137"/>
              </p:ext>
            </p:extLst>
          </p:nvPr>
        </p:nvGraphicFramePr>
        <p:xfrm>
          <a:off x="16256" y="0"/>
          <a:ext cx="9127743" cy="5143500"/>
        </p:xfrm>
        <a:graphic>
          <a:graphicData uri="http://schemas.openxmlformats.org/drawingml/2006/table">
            <a:tbl>
              <a:tblPr/>
              <a:tblGrid>
                <a:gridCol w="1905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894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     </a:t>
                      </a:r>
                      <a:r>
                        <a:rPr lang="de-D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                 </a:t>
                      </a:r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 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  Probleme </a:t>
                      </a:r>
                      <a:endParaRPr lang="de-DE" sz="1400" dirty="0">
                        <a:effectLst/>
                        <a:latin typeface="Nunito Sans Light" panose="000004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Systeme</a:t>
                      </a:r>
                      <a:endParaRPr lang="de-DE" sz="14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politisch/ gesetzlich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ökonomisch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gesellschaftlich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461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Nunito Sans Light" panose="00000400000000000000" pitchFamily="2" charset="0"/>
                        </a:rPr>
                        <a:t>Da Vinci 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Nunito Sans Light" panose="000004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Nunito Sans Light" panose="00000400000000000000" pitchFamily="2" charset="0"/>
                        </a:rPr>
                        <a:t>Stufe </a:t>
                      </a:r>
                      <a:r>
                        <a:rPr lang="de-DE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Nunito Sans Light" panose="00000400000000000000" pitchFamily="2" charset="0"/>
                        </a:rPr>
                        <a:t>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Nunito Sans Light" panose="00000400000000000000" pitchFamily="2" charset="0"/>
                        </a:rPr>
                        <a:t>Verantwortung</a:t>
                      </a:r>
                      <a:r>
                        <a:rPr lang="de-DE" sz="1400" b="0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Nunito Sans Light" panose="00000400000000000000" pitchFamily="2" charset="0"/>
                        </a:rPr>
                        <a:t> </a:t>
                      </a:r>
                      <a:r>
                        <a:rPr lang="de-DE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Nunito Sans Light" panose="00000400000000000000" pitchFamily="2" charset="0"/>
                        </a:rPr>
                        <a:t>von technischen Komplikationen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Nunito Sans Light" panose="00000400000000000000" pitchFamily="2" charset="0"/>
                        </a:rPr>
                        <a:t>Anschaffungskosten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  <a:latin typeface="Nunito Sans Light" panose="00000400000000000000" pitchFamily="2" charset="0"/>
                        </a:rPr>
                        <a:t> </a:t>
                      </a: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126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Gesundheits-</a:t>
                      </a:r>
                      <a:r>
                        <a:rPr lang="de-DE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Apps</a:t>
                      </a:r>
                      <a:endParaRPr lang="de-DE" sz="14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Nunito Sans Light" panose="00000400000000000000" pitchFamily="2" charset="0"/>
                        </a:rPr>
                        <a:t>Datenschutz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, </a:t>
                      </a:r>
                      <a:r>
                        <a:rPr lang="de-DE" sz="14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Nunito Sans Light" panose="00000400000000000000" pitchFamily="2" charset="0"/>
                        </a:rPr>
                        <a:t>Transparenz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,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Nunito Sans Light" panose="00000400000000000000" pitchFamily="2" charset="0"/>
                        </a:rPr>
                        <a:t>Verantwortung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 Fehldiagnose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Beeinflussung 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durch Investoren (Gesetzgebung keine Einmischung von Konzernen)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Demokratisierung Gesundheit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7421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Watson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Stufe 3</a:t>
                      </a:r>
                      <a:endParaRPr lang="de-DE" sz="14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(internationaler) </a:t>
                      </a:r>
                      <a:r>
                        <a:rPr lang="de-DE" sz="14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Nunito Sans Light" panose="00000400000000000000" pitchFamily="2" charset="0"/>
                        </a:rPr>
                        <a:t>Datenschut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z, </a:t>
                      </a:r>
                      <a:r>
                        <a:rPr lang="de-DE" sz="14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Nunito Sans Light" panose="00000400000000000000" pitchFamily="2" charset="0"/>
                        </a:rPr>
                        <a:t>Datennutzungsrechte- und Pflichten</a:t>
                      </a:r>
                      <a:endParaRPr lang="de-DE" sz="20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Nunito Sans Light" panose="00000400000000000000" pitchFamily="2" charset="0"/>
                      </a:endParaRPr>
                    </a:p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Nunito Sans Light" panose="00000400000000000000" pitchFamily="2" charset="0"/>
                        </a:rPr>
                        <a:t>Transparenz</a:t>
                      </a: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, </a:t>
                      </a:r>
                      <a:r>
                        <a:rPr lang="de-DE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Nunito Sans Light" panose="00000400000000000000" pitchFamily="2" charset="0"/>
                        </a:rPr>
                        <a:t>Verantwortung</a:t>
                      </a:r>
                      <a:endParaRPr lang="de-DE" sz="20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Anschaffungs-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, Digitalisierungs-, &amp; </a:t>
                      </a: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Implementierungskosten</a:t>
                      </a:r>
                    </a:p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Abhängigkeit von Unternehmen</a:t>
                      </a:r>
                      <a:r>
                        <a:rPr lang="de-DE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 im Ausland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International orientiertes und trainiertes System, erfordert vielerlei Standardisierung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126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Pflegeroboter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Stufe 1</a:t>
                      </a:r>
                      <a:endParaRPr lang="de-DE" sz="14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Nunito Sans Light" panose="00000400000000000000" pitchFamily="2" charset="0"/>
                        </a:rPr>
                        <a:t>Verantwortung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 Fehlverhalten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Anschaffungskosten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Vereinsamung </a:t>
                      </a: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</a:b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Menschenwürde, 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keine </a:t>
                      </a:r>
                      <a:r>
                        <a:rPr lang="de-D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zwischenmenschliche 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anose="00000400000000000000" pitchFamily="2" charset="0"/>
                        </a:rPr>
                        <a:t>Kommunikation</a:t>
                      </a:r>
                      <a:endParaRPr lang="de-DE" sz="2000" dirty="0">
                        <a:effectLst/>
                        <a:latin typeface="Nunito Sans Light" panose="00000400000000000000" pitchFamily="2" charset="0"/>
                      </a:endParaRPr>
                    </a:p>
                  </a:txBody>
                  <a:tcPr marL="59117" marR="59117" marT="59117" marB="59117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36</a:t>
            </a:fld>
            <a:endParaRPr lang="de-DE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476500" y="8048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3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987574"/>
            <a:ext cx="8352928" cy="3600400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de-DE" sz="6700" i="1" dirty="0" smtClean="0"/>
              <a:t>„Ich glaub‘, dass es letztendlich die Zukunft sein wird.“</a:t>
            </a:r>
          </a:p>
          <a:p>
            <a:pPr marL="0" indent="0" algn="ctr">
              <a:buNone/>
            </a:pPr>
            <a:r>
              <a:rPr lang="de-DE" sz="6700" dirty="0" smtClean="0"/>
              <a:t>•</a:t>
            </a:r>
          </a:p>
          <a:p>
            <a:pPr marL="0" indent="0" algn="ctr">
              <a:buNone/>
            </a:pPr>
            <a:r>
              <a:rPr lang="de-DE" sz="6700" i="1" dirty="0" smtClean="0"/>
              <a:t>„Die Roboterchirurgie – das lässt sich nicht mehr aufhalten. Das ist wie die Fensterheber im Auto, die man früher gekurbelt hat – das gibt es heutzutage gar nicht mehr.“ </a:t>
            </a:r>
          </a:p>
          <a:p>
            <a:pPr marL="0" indent="0" algn="ctr">
              <a:buNone/>
            </a:pPr>
            <a:r>
              <a:rPr lang="de-DE" sz="6700" dirty="0" smtClean="0"/>
              <a:t>•</a:t>
            </a:r>
          </a:p>
          <a:p>
            <a:pPr marL="0" indent="0" algn="ctr">
              <a:buNone/>
            </a:pPr>
            <a:r>
              <a:rPr lang="de-DE" sz="6700" i="1" dirty="0" smtClean="0"/>
              <a:t>“Wenn nachgewiesen wird, dass die Fehlerquote des Roboters niedriger ist als die des Durchschnitts-Chirurgen, dann führt daran ja letztendlich kein Weg vorbei.” </a:t>
            </a:r>
          </a:p>
          <a:p>
            <a:pPr marL="0" indent="0" algn="ctr">
              <a:buNone/>
            </a:pPr>
            <a:endParaRPr lang="de-DE" sz="6700" dirty="0" smtClean="0"/>
          </a:p>
          <a:p>
            <a:pPr marL="0" indent="0" algn="ctr">
              <a:buNone/>
            </a:pPr>
            <a:r>
              <a:rPr lang="de-DE" sz="6700" dirty="0" smtClean="0"/>
              <a:t>(PD Dr. med. Alexander </a:t>
            </a:r>
            <a:r>
              <a:rPr lang="de-DE" sz="6700" dirty="0" err="1" smtClean="0"/>
              <a:t>Beham</a:t>
            </a:r>
            <a:r>
              <a:rPr lang="de-DE" sz="6700" dirty="0" smtClean="0"/>
              <a:t>)</a:t>
            </a:r>
            <a:endParaRPr lang="de-DE" sz="22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685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1635647"/>
            <a:ext cx="7772400" cy="1080120"/>
          </a:xfrm>
        </p:spPr>
        <p:txBody>
          <a:bodyPr>
            <a:noAutofit/>
          </a:bodyPr>
          <a:lstStyle/>
          <a:p>
            <a:pPr algn="ctr"/>
            <a:r>
              <a:rPr lang="de-DE" sz="6000" u="sng" dirty="0" smtClean="0">
                <a:latin typeface="Nunito Sans ExtraBold" pitchFamily="2" charset="0"/>
              </a:rPr>
              <a:t>Fazit</a:t>
            </a:r>
            <a:endParaRPr lang="de-DE" sz="6000" u="sng" dirty="0">
              <a:latin typeface="Nunito Sans ExtraBold" pitchFamily="2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222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Diskussion &amp; Fragen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7900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Skala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12913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Diskussion&amp; Fragen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1000"/>
              </a:spcBef>
              <a:buNone/>
            </a:pPr>
            <a:r>
              <a:rPr lang="de-DE" sz="2200" dirty="0" smtClean="0"/>
              <a:t>Sollte ein hochentwickeltes System mit geringer Fehleranfälligkeit die Arbeit des Arztes trotzdem weiterhin nur unterstützen?</a:t>
            </a:r>
          </a:p>
          <a:p>
            <a:pPr>
              <a:spcBef>
                <a:spcPts val="1000"/>
              </a:spcBef>
              <a:buNone/>
            </a:pPr>
            <a:r>
              <a:rPr lang="de-DE" sz="2200" dirty="0" smtClean="0"/>
              <a:t>Kann ein Arzt (bspw. bestimmten Faches) durch ein System ersetzt werden?</a:t>
            </a:r>
          </a:p>
          <a:p>
            <a:pPr>
              <a:spcBef>
                <a:spcPts val="1000"/>
              </a:spcBef>
              <a:buNone/>
            </a:pPr>
            <a:r>
              <a:rPr lang="de-DE" sz="2200" dirty="0" smtClean="0"/>
              <a:t>Was könnten Gründe dafür sein, dass K.I. mit einer hohen Automation (Stufe 4) aktuell noch nicht zum Einsatz kommen?</a:t>
            </a:r>
          </a:p>
          <a:p>
            <a:pPr>
              <a:spcBef>
                <a:spcPts val="1000"/>
              </a:spcBef>
              <a:buNone/>
            </a:pPr>
            <a:r>
              <a:rPr lang="de-DE" sz="2200" dirty="0" smtClean="0"/>
              <a:t>Ist die Entwicklung hin zu einem autonom agierenden Patienten als positiv zu bewerten? </a:t>
            </a:r>
          </a:p>
          <a:p>
            <a:pPr>
              <a:spcBef>
                <a:spcPts val="1000"/>
              </a:spcBef>
              <a:buNone/>
            </a:pPr>
            <a:r>
              <a:rPr lang="de-DE" sz="2200" dirty="0" smtClean="0"/>
              <a:t>An was fehlt es unserer Gesellschaft noch, um einem vermehrten Einzug von künstlicher Intelligenz in die Medizin den Weg zu bereiten?</a:t>
            </a:r>
          </a:p>
          <a:p>
            <a:pPr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13140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41</a:t>
            </a:fld>
            <a:endParaRPr lang="de-DE"/>
          </a:p>
        </p:txBody>
      </p:sp>
      <p:pic>
        <p:nvPicPr>
          <p:cNvPr id="18436" name="Picture 4" descr="https://lh3.googleusercontent.com/DDUEwl_nBH1ebPZRWFzITcqryKRyPcxwhmcIaWQ9fVKiRGwcdtmmWjIO9h-HgGTkE6q6uFle-lemwKbIARIN33KvejR6JaH6zmF9-XVu0vcjKH5Lk0VN8aCyAz5VmFCVnaR3a4wc_V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7000"/>
                    </a14:imgEffect>
                    <a14:imgEffect>
                      <a14:colorTemperature colorTemp="8800"/>
                    </a14:imgEffect>
                    <a14:imgEffect>
                      <a14:saturation sat="101000"/>
                    </a14:imgEffect>
                    <a14:imgEffect>
                      <a14:brightnessContrast bright="9000"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155" y="843558"/>
            <a:ext cx="5127691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1907704" y="3939902"/>
            <a:ext cx="5127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latin typeface="Nunito Sans Light" panose="00000400000000000000" pitchFamily="2" charset="0"/>
              </a:rPr>
              <a:t>Vielen </a:t>
            </a:r>
            <a:r>
              <a:rPr lang="de-DE" sz="2000" b="1" dirty="0" smtClean="0">
                <a:latin typeface="Nunito Sans Light" panose="00000400000000000000" pitchFamily="2" charset="0"/>
              </a:rPr>
              <a:t>Dank </a:t>
            </a:r>
            <a:r>
              <a:rPr lang="de-DE" sz="2000" b="1" dirty="0">
                <a:latin typeface="Nunito Sans Light" panose="00000400000000000000" pitchFamily="2" charset="0"/>
              </a:rPr>
              <a:t>für </a:t>
            </a:r>
            <a:r>
              <a:rPr lang="de-DE" sz="2000" b="1" dirty="0" smtClean="0">
                <a:latin typeface="Nunito Sans Light" panose="00000400000000000000" pitchFamily="2" charset="0"/>
              </a:rPr>
              <a:t>Ihre Aufmerksamkeit</a:t>
            </a:r>
            <a:r>
              <a:rPr lang="de-DE" sz="2000" b="1" dirty="0">
                <a:latin typeface="Nunito Sans Light" panose="000004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248626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Quellen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77079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Quellen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de-DE" sz="1400" dirty="0" smtClean="0"/>
              <a:t>Jörg, Johannes (2018): Digitalisierung in der Medizin. Wie Gesundheits-</a:t>
            </a:r>
            <a:r>
              <a:rPr lang="de-DE" sz="1400" dirty="0" err="1" smtClean="0"/>
              <a:t>Apps</a:t>
            </a:r>
            <a:r>
              <a:rPr lang="de-DE" sz="1400" dirty="0" smtClean="0"/>
              <a:t>, Telemedizin, künstliche Intelligenz und Robotik das Gesundheitswesen revolutionieren. Springer. Wuppertal.</a:t>
            </a:r>
          </a:p>
          <a:p>
            <a:pPr>
              <a:buNone/>
            </a:pPr>
            <a:r>
              <a:rPr lang="de-DE" sz="1400" dirty="0" smtClean="0"/>
              <a:t>Bogdan, Boris (2018): </a:t>
            </a:r>
            <a:r>
              <a:rPr lang="de-DE" sz="1400" dirty="0" err="1" smtClean="0"/>
              <a:t>MedRevolution</a:t>
            </a:r>
            <a:r>
              <a:rPr lang="de-DE" sz="1400" dirty="0" smtClean="0"/>
              <a:t>: Neue Technologien am Puls der Patienten. Springer.. Oberwil, Schweiz. </a:t>
            </a:r>
          </a:p>
          <a:p>
            <a:pPr>
              <a:buNone/>
            </a:pPr>
            <a:r>
              <a:rPr lang="de-DE" sz="1400" dirty="0" smtClean="0"/>
              <a:t>https://spectrum.ieee.org/robotics/home-robots/paro-the-robotic-seal-could-diminish-dementia</a:t>
            </a:r>
          </a:p>
          <a:p>
            <a:pPr>
              <a:buNone/>
            </a:pPr>
            <a:r>
              <a:rPr lang="de-DE" sz="1400" dirty="0" smtClean="0"/>
              <a:t>https://developer.softbankrobotics.com/blog/pepper-plays-ball-cup </a:t>
            </a:r>
          </a:p>
          <a:p>
            <a:pPr>
              <a:buNone/>
            </a:pPr>
            <a:r>
              <a:rPr lang="de-DE" sz="1400" dirty="0" smtClean="0"/>
              <a:t>https://ada.com/de/ </a:t>
            </a:r>
          </a:p>
          <a:p>
            <a:pPr>
              <a:buNone/>
            </a:pPr>
            <a:r>
              <a:rPr lang="de-DE" sz="1400" dirty="0" smtClean="0"/>
              <a:t>https://www.aerzteblatt.de/archiv/192343/Kopfschmerz-Mobile-Migraenetherapie-per-App-M-sense</a:t>
            </a:r>
          </a:p>
          <a:p>
            <a:pPr>
              <a:buNone/>
            </a:pPr>
            <a:r>
              <a:rPr lang="de-DE" sz="1400" dirty="0" smtClean="0"/>
              <a:t>https://www.wissenschaftsjahr.de/2013/die-themen/themen-dossiers/besser-leben-mit-technik/eine-therapie-robbe-fuer-demenzkranke-menschen.html </a:t>
            </a:r>
          </a:p>
          <a:p>
            <a:pPr>
              <a:buNone/>
            </a:pPr>
            <a:r>
              <a:rPr lang="de-DE" sz="1400" dirty="0" smtClean="0"/>
              <a:t>https://www.ibm.com/blogs/watson-health/watson-health-get-facts/ </a:t>
            </a:r>
          </a:p>
          <a:p>
            <a:pPr>
              <a:buNone/>
            </a:pPr>
            <a:r>
              <a:rPr lang="de-DE" sz="1400" dirty="0" smtClean="0"/>
              <a:t>https://www.bitkom.org/Bitkom/Publikationen/Kuenstliche-Intelligenz-verstehen-als-Automation-des-Entscheidens.html </a:t>
            </a:r>
          </a:p>
          <a:p>
            <a:pPr>
              <a:buNone/>
            </a:pPr>
            <a:r>
              <a:rPr lang="de-DE" sz="1400" dirty="0" smtClean="0"/>
              <a:t>https://www.youtube.com/watch?v=iZjWEVkDrHY XPRIZE 2017: AI </a:t>
            </a:r>
            <a:r>
              <a:rPr lang="de-DE" sz="1400" dirty="0" err="1" smtClean="0"/>
              <a:t>for</a:t>
            </a:r>
            <a:r>
              <a:rPr lang="de-DE" sz="1400" dirty="0" smtClean="0"/>
              <a:t> </a:t>
            </a:r>
            <a:r>
              <a:rPr lang="de-DE" sz="1400" dirty="0" err="1" smtClean="0"/>
              <a:t>Good</a:t>
            </a:r>
            <a:r>
              <a:rPr lang="de-DE" sz="1400" dirty="0" smtClean="0"/>
              <a:t> - AI </a:t>
            </a:r>
            <a:r>
              <a:rPr lang="de-DE" sz="1400" dirty="0" err="1" smtClean="0"/>
              <a:t>and</a:t>
            </a:r>
            <a:r>
              <a:rPr lang="de-DE" sz="1400" dirty="0" smtClean="0"/>
              <a:t> </a:t>
            </a:r>
            <a:r>
              <a:rPr lang="de-DE" sz="1400" dirty="0" err="1" smtClean="0"/>
              <a:t>Medicine</a:t>
            </a:r>
            <a:endParaRPr lang="de-DE" sz="1400" dirty="0" smtClean="0"/>
          </a:p>
          <a:p>
            <a:pPr>
              <a:buNone/>
            </a:pPr>
            <a:r>
              <a:rPr lang="de-DE" sz="1400" dirty="0" smtClean="0"/>
              <a:t>https://youtu.be/QksAVT0YMEo </a:t>
            </a:r>
            <a:r>
              <a:rPr lang="de-DE" sz="1400" dirty="0" err="1" smtClean="0"/>
              <a:t>Samaritan</a:t>
            </a:r>
            <a:r>
              <a:rPr lang="de-DE" sz="1400" dirty="0" smtClean="0"/>
              <a:t> </a:t>
            </a:r>
            <a:r>
              <a:rPr lang="de-DE" sz="1400" dirty="0" err="1" smtClean="0"/>
              <a:t>Health</a:t>
            </a:r>
            <a:r>
              <a:rPr lang="de-DE" sz="1400" dirty="0" smtClean="0"/>
              <a:t> Services 2016: da Vinci® </a:t>
            </a:r>
            <a:r>
              <a:rPr lang="de-DE" sz="1400" dirty="0" err="1" smtClean="0"/>
              <a:t>Surgery</a:t>
            </a:r>
            <a:r>
              <a:rPr lang="de-DE" sz="1400" dirty="0" smtClean="0"/>
              <a:t> - </a:t>
            </a:r>
            <a:r>
              <a:rPr lang="de-DE" sz="1400" dirty="0" err="1" smtClean="0"/>
              <a:t>How</a:t>
            </a:r>
            <a:r>
              <a:rPr lang="de-DE" sz="1400" dirty="0" smtClean="0"/>
              <a:t> </a:t>
            </a:r>
            <a:r>
              <a:rPr lang="de-DE" sz="1400" dirty="0" err="1" smtClean="0"/>
              <a:t>It</a:t>
            </a:r>
            <a:r>
              <a:rPr lang="de-DE" sz="1400" dirty="0" smtClean="0"/>
              <a:t> Works </a:t>
            </a:r>
            <a:endParaRPr lang="de-DE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6231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Bloom-Taxonomie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018" y="939608"/>
            <a:ext cx="4881270" cy="3504350"/>
          </a:xfrm>
        </p:spPr>
      </p:pic>
      <p:sp>
        <p:nvSpPr>
          <p:cNvPr id="8" name="Textfeld 7"/>
          <p:cNvSpPr txBox="1"/>
          <p:nvPr/>
        </p:nvSpPr>
        <p:spPr>
          <a:xfrm>
            <a:off x="5857997" y="1043323"/>
            <a:ext cx="28448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  <a:latin typeface="Nunito Sans Light" panose="00000400000000000000" pitchFamily="2" charset="0"/>
              </a:rPr>
              <a:t>Abb. 1: Hierarchische Klassifikation kognitiver Fähigkeiten von </a:t>
            </a:r>
            <a:r>
              <a:rPr lang="de-DE" sz="1400" i="1" dirty="0" err="1" smtClean="0">
                <a:solidFill>
                  <a:schemeClr val="bg1">
                    <a:lumMod val="50000"/>
                  </a:schemeClr>
                </a:solidFill>
                <a:latin typeface="Nunito Sans Light" panose="00000400000000000000" pitchFamily="2" charset="0"/>
              </a:rPr>
              <a:t>bitkom</a:t>
            </a:r>
            <a:r>
              <a:rPr lang="de-DE" sz="1400" i="1" dirty="0" smtClean="0">
                <a:solidFill>
                  <a:schemeClr val="bg1">
                    <a:lumMod val="50000"/>
                  </a:schemeClr>
                </a:solidFill>
                <a:latin typeface="Nunito Sans Light" panose="00000400000000000000" pitchFamily="2" charset="0"/>
              </a:rPr>
              <a:t>  2017, S.13) </a:t>
            </a:r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  <a:latin typeface="Nunito Sans Light" panose="00000400000000000000" pitchFamily="2" charset="0"/>
              </a:rPr>
              <a:t>(angelehnt 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  <a:latin typeface="Nunito Sans Light" panose="00000400000000000000" pitchFamily="2" charset="0"/>
              </a:rPr>
              <a:t>an Anderson, et al., 2001)</a:t>
            </a:r>
          </a:p>
        </p:txBody>
      </p:sp>
    </p:spTree>
    <p:extLst>
      <p:ext uri="{BB962C8B-B14F-4D97-AF65-F5344CB8AC3E}">
        <p14:creationId xmlns:p14="http://schemas.microsoft.com/office/powerpoint/2010/main" val="69778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Autonomie-Stufen in der Medizin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1291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de-DE" sz="3000" dirty="0" smtClean="0">
                <a:latin typeface="+mj-lt"/>
              </a:rPr>
              <a:t>Autonomie-Stufen in der Medizin</a:t>
            </a:r>
            <a:endParaRPr lang="de-DE" sz="3000" dirty="0">
              <a:latin typeface="+mj-lt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7</a:t>
            </a:fld>
            <a:endParaRPr 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446028"/>
              </p:ext>
            </p:extLst>
          </p:nvPr>
        </p:nvGraphicFramePr>
        <p:xfrm>
          <a:off x="0" y="0"/>
          <a:ext cx="9144000" cy="5190957"/>
        </p:xfrm>
        <a:graphic>
          <a:graphicData uri="http://schemas.openxmlformats.org/drawingml/2006/table">
            <a:tbl>
              <a:tblPr firstRow="1" firstCol="1">
                <a:solidFill>
                  <a:schemeClr val="bg1"/>
                </a:solidFill>
                <a:tableStyleId>{5C22544A-7EE6-4342-B048-85BDC9FD1C3A}</a:tableStyleId>
              </a:tblPr>
              <a:tblGrid>
                <a:gridCol w="323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3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7040">
                <a:tc gridSpan="2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Instrument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Dokumentation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Diagnose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Beratung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Erweiterte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Kontrolle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Leistungen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veranlassen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77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Keine Automation</a:t>
                      </a:r>
                      <a:endParaRPr lang="de-DE" sz="15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900" smtClean="0">
                          <a:solidFill>
                            <a:schemeClr val="tx1"/>
                          </a:solidFill>
                          <a:latin typeface="+mn-lt"/>
                        </a:rPr>
                        <a:t>Ausführen 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von Befehlen</a:t>
                      </a:r>
                      <a:endParaRPr lang="de-DE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171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Assistenz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Erinnern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de-DE" sz="900" dirty="0" smtClean="0">
                          <a:effectLst/>
                        </a:rPr>
                        <a:t>Dokumentieren</a:t>
                      </a:r>
                    </a:p>
                    <a:p>
                      <a:pPr fontAlgn="t"/>
                      <a:r>
                        <a:rPr lang="de-DE" sz="900" dirty="0" smtClean="0">
                          <a:effectLst/>
                        </a:rPr>
                        <a:t>Verwalten</a:t>
                      </a:r>
                    </a:p>
                    <a:p>
                      <a:pPr fontAlgn="t"/>
                      <a:r>
                        <a:rPr lang="de-DE" sz="900" dirty="0" smtClean="0">
                          <a:effectLst/>
                        </a:rPr>
                        <a:t>Organisieren</a:t>
                      </a:r>
                    </a:p>
                    <a:p>
                      <a:pPr fontAlgn="t"/>
                      <a:r>
                        <a:rPr lang="de-DE" sz="900" dirty="0" smtClean="0">
                          <a:effectLst/>
                        </a:rPr>
                        <a:t>Unterstützen</a:t>
                      </a:r>
                    </a:p>
                    <a:p>
                      <a:pPr fontAlgn="t"/>
                      <a:r>
                        <a:rPr lang="de-DE" sz="900" dirty="0" smtClean="0">
                          <a:effectLst/>
                        </a:rPr>
                        <a:t>Kommunizieren</a:t>
                      </a:r>
                      <a:endParaRPr lang="de-DE" sz="900" dirty="0">
                        <a:effectLst/>
                      </a:endParaRPr>
                    </a:p>
                  </a:txBody>
                  <a:tcPr marL="81404" marR="81404" marT="81404" marB="8140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81404" marR="81404" marT="81404" marB="8140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500" dirty="0">
                        <a:effectLst/>
                      </a:endParaRPr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238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Teil-Automation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Verstehen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900" dirty="0" smtClean="0">
                          <a:solidFill>
                            <a:schemeClr val="tx1"/>
                          </a:solidFill>
                        </a:rPr>
                        <a:t>Daten verarbeiten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</a:rPr>
                        <a:t>Diagnose vorschlagen</a:t>
                      </a:r>
                      <a:endParaRPr lang="de-DE" sz="9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5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78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Bedingte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Anwenden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Therapie-</a:t>
                      </a:r>
                      <a:b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Vorschläge</a:t>
                      </a:r>
                      <a:endParaRPr lang="de-DE" sz="900" b="0" dirty="0" smtClean="0">
                        <a:effectLst/>
                      </a:endParaRPr>
                    </a:p>
                    <a:p>
                      <a:pPr rtl="0"/>
                      <a: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Beratung</a:t>
                      </a:r>
                      <a:endParaRPr lang="de-DE" sz="900" b="0" dirty="0" smtClean="0">
                        <a:effectLst/>
                      </a:endParaRPr>
                    </a:p>
                    <a:p>
                      <a:pPr rtl="0"/>
                      <a: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Risiken</a:t>
                      </a:r>
                      <a:r>
                        <a:rPr lang="de-DE" sz="9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</a:t>
                      </a:r>
                      <a: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Wahrscheinlich-</a:t>
                      </a:r>
                      <a:b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9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keiten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2149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Hohe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Analysieren &amp; Evaluieren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Diagnose prüfen</a:t>
                      </a:r>
                    </a:p>
                    <a:p>
                      <a:pPr rtl="0"/>
                      <a: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Pathologisches</a:t>
                      </a:r>
                      <a:r>
                        <a:rPr lang="de-DE" sz="9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erkennen</a:t>
                      </a:r>
                    </a:p>
                    <a:p>
                      <a:pPr rtl="0"/>
                      <a: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Psychisches erkennen</a:t>
                      </a:r>
                      <a:endParaRPr lang="de-DE" sz="900" b="0" dirty="0" smtClean="0">
                        <a:effectLst/>
                      </a:endParaRPr>
                    </a:p>
                    <a:p>
                      <a:pPr rtl="0"/>
                      <a: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Prognosen erstellen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</a:p>
                    <a:p>
                      <a:pPr algn="ctr"/>
                      <a:endParaRPr lang="de-DE" sz="15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633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Volle Automation</a:t>
                      </a:r>
                    </a:p>
                    <a:p>
                      <a:r>
                        <a:rPr lang="de-DE" sz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Entwickeln</a:t>
                      </a:r>
                      <a:endParaRPr lang="de-DE" sz="12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78149" marR="78149" marT="39074" marB="39074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behandeln: symptomatisch &amp;</a:t>
                      </a:r>
                      <a:r>
                        <a:rPr lang="de-DE" sz="9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ursächlich</a:t>
                      </a:r>
                      <a:endParaRPr lang="de-DE" sz="900" dirty="0"/>
                    </a:p>
                  </a:txBody>
                  <a:tcPr marL="78149" marR="78149" marT="39074" marB="39074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Gruppieren 7"/>
          <p:cNvGrpSpPr/>
          <p:nvPr/>
        </p:nvGrpSpPr>
        <p:grpSpPr>
          <a:xfrm>
            <a:off x="87639" y="16338"/>
            <a:ext cx="1604041" cy="539188"/>
            <a:chOff x="251520" y="664738"/>
            <a:chExt cx="2022486" cy="679847"/>
          </a:xfrm>
        </p:grpSpPr>
        <p:sp>
          <p:nvSpPr>
            <p:cNvPr id="6" name="Textfeld 5"/>
            <p:cNvSpPr txBox="1"/>
            <p:nvPr/>
          </p:nvSpPr>
          <p:spPr>
            <a:xfrm>
              <a:off x="251520" y="937117"/>
              <a:ext cx="998720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Stufe</a:t>
              </a:r>
              <a:endParaRPr lang="de-DE" sz="1500" dirty="0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977862" y="664738"/>
              <a:ext cx="1296144" cy="40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500" dirty="0" smtClean="0"/>
                <a:t>Parameter</a:t>
              </a:r>
              <a:endParaRPr lang="de-DE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8990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Einstufung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Einstufung ausgewählter medizinischer Anwendungen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21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 Vinci Operationsroboter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7" name="da Vinci® Surgery - How It Works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303338" y="915988"/>
            <a:ext cx="6538912" cy="3678237"/>
          </a:xfrm>
        </p:spPr>
      </p:pic>
      <p:sp>
        <p:nvSpPr>
          <p:cNvPr id="8" name="Textfeld 7"/>
          <p:cNvSpPr txBox="1"/>
          <p:nvPr/>
        </p:nvSpPr>
        <p:spPr>
          <a:xfrm>
            <a:off x="7834726" y="3982293"/>
            <a:ext cx="1309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chemeClr val="bg1">
                    <a:lumMod val="50000"/>
                  </a:schemeClr>
                </a:solidFill>
                <a:latin typeface="Nunito Sans Light" panose="00000400000000000000" pitchFamily="2" charset="0"/>
              </a:rPr>
              <a:t>Quelle: </a:t>
            </a:r>
          </a:p>
          <a:p>
            <a:r>
              <a:rPr lang="de-DE" sz="1200" dirty="0" smtClean="0">
                <a:solidFill>
                  <a:schemeClr val="bg1">
                    <a:lumMod val="50000"/>
                  </a:schemeClr>
                </a:solidFill>
                <a:latin typeface="Nunito Sans Light" panose="00000400000000000000" pitchFamily="2" charset="0"/>
              </a:rPr>
              <a:t>https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Nunito Sans Light" panose="00000400000000000000" pitchFamily="2" charset="0"/>
              </a:rPr>
              <a:t>://youtu.be/QksAVT0YMEo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02"/>
          <a:stretch/>
        </p:blipFill>
        <p:spPr>
          <a:xfrm>
            <a:off x="7236296" y="555526"/>
            <a:ext cx="1512168" cy="36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1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 vol="28302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stylesheet_zukuenfte-ki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stylesheet_zukuenfte-ki</Template>
  <TotalTime>0</TotalTime>
  <Words>1620</Words>
  <Application>Microsoft Office PowerPoint</Application>
  <PresentationFormat>Bildschirmpräsentation (16:9)</PresentationFormat>
  <Paragraphs>584</Paragraphs>
  <Slides>43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50" baseType="lpstr">
      <vt:lpstr>Arial</vt:lpstr>
      <vt:lpstr>Calibri</vt:lpstr>
      <vt:lpstr>Century Gothic</vt:lpstr>
      <vt:lpstr>Nunito Sans ExtraBold</vt:lpstr>
      <vt:lpstr>Nunito Sans Light</vt:lpstr>
      <vt:lpstr>Nunito Sans SemiBold</vt:lpstr>
      <vt:lpstr>stylesheet_zukuenfte-ki</vt:lpstr>
      <vt:lpstr>Automatisierte Ärzte oder  unterstützende Helfer</vt:lpstr>
      <vt:lpstr>Zukunftsvision</vt:lpstr>
      <vt:lpstr>Inhalt</vt:lpstr>
      <vt:lpstr>Die Skala</vt:lpstr>
      <vt:lpstr>Bloom-Taxonomie</vt:lpstr>
      <vt:lpstr>Autonomie-Stufen in der Medizin</vt:lpstr>
      <vt:lpstr>Autonomie-Stufen in der Medizin</vt:lpstr>
      <vt:lpstr>Einstufung</vt:lpstr>
      <vt:lpstr>Da Vinci Operationsroboter </vt:lpstr>
      <vt:lpstr>Da Vinci Operationsroboter – Vorteile             .</vt:lpstr>
      <vt:lpstr>Da Vinci Operationsroboter – Nachteile           .</vt:lpstr>
      <vt:lpstr>Autonomie-Stufen in der Medizin</vt:lpstr>
      <vt:lpstr>Da Vinci Operationsroboter</vt:lpstr>
      <vt:lpstr>Gesundheits-Apps – Ada Health                  .</vt:lpstr>
      <vt:lpstr>Autonomie-Stufen in der Medizin</vt:lpstr>
      <vt:lpstr>Gesundheits-Apps – Ada Health                  .</vt:lpstr>
      <vt:lpstr>Gesundheits-Apps – M-Sense                     .</vt:lpstr>
      <vt:lpstr>Autonomie-Stufen in der Medizin</vt:lpstr>
      <vt:lpstr>Gesundheits-Apps – M-Sense                     .</vt:lpstr>
      <vt:lpstr>Gesundheits-Apps – Vor- &amp; Nachteile</vt:lpstr>
      <vt:lpstr>Watson Health</vt:lpstr>
      <vt:lpstr>Watson Health – Vorteile     .</vt:lpstr>
      <vt:lpstr>Watson Health – Nachteile       .</vt:lpstr>
      <vt:lpstr>Autonomie-Stufen in der Medizin</vt:lpstr>
      <vt:lpstr>Watson Health</vt:lpstr>
      <vt:lpstr>Pflegeroboter – Pepper</vt:lpstr>
      <vt:lpstr>Autonomie-Stufen in der Medizin</vt:lpstr>
      <vt:lpstr>Pflegeroboter – Pepper</vt:lpstr>
      <vt:lpstr>Pflegeroboter – Paro</vt:lpstr>
      <vt:lpstr>Autonomie-Stufen in der Medizin</vt:lpstr>
      <vt:lpstr>Pflegeroboter – Paro</vt:lpstr>
      <vt:lpstr>Pflegeroboter – Vor- &amp; Nachteile</vt:lpstr>
      <vt:lpstr>Ergebnisse</vt:lpstr>
      <vt:lpstr>Ergebnisse</vt:lpstr>
      <vt:lpstr>Ergebnisse</vt:lpstr>
      <vt:lpstr>PowerPoint-Präsentation</vt:lpstr>
      <vt:lpstr>Ergebnisse</vt:lpstr>
      <vt:lpstr>Fazit</vt:lpstr>
      <vt:lpstr>Diskussion &amp; Fragen</vt:lpstr>
      <vt:lpstr>Diskussion&amp; Fragen</vt:lpstr>
      <vt:lpstr>PowerPoint-Präsentation</vt:lpstr>
      <vt:lpstr>Quellen</vt:lpstr>
      <vt:lpstr>Quellen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Automatisierte Ärzte oder  unterstützende Helfer</dc:title>
  <dc:creator>Anna</dc:creator>
  <cp:lastModifiedBy>Windows User</cp:lastModifiedBy>
  <cp:revision>42</cp:revision>
  <dcterms:created xsi:type="dcterms:W3CDTF">2019-07-08T20:02:24Z</dcterms:created>
  <dcterms:modified xsi:type="dcterms:W3CDTF">2019-08-07T10:34:03Z</dcterms:modified>
</cp:coreProperties>
</file>