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theme/theme6.xml" ContentType="application/vnd.openxmlformats-officedocument.theme+xml"/>
  <Override PartName="/ppt/slideLayouts/slideLayout17.xml" ContentType="application/vnd.openxmlformats-officedocument.presentationml.slideLayout+xml"/>
  <Override PartName="/ppt/theme/theme7.xml" ContentType="application/vnd.openxmlformats-officedocument.theme+xml"/>
  <Override PartName="/ppt/slideLayouts/slideLayout18.xml" ContentType="application/vnd.openxmlformats-officedocument.presentationml.slideLayout+xml"/>
  <Override PartName="/ppt/theme/theme8.xml" ContentType="application/vnd.openxmlformats-officedocument.theme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theme/theme10.xml" ContentType="application/vnd.openxmlformats-officedocument.theme+xml"/>
  <Override PartName="/ppt/slideLayouts/slideLayout21.xml" ContentType="application/vnd.openxmlformats-officedocument.presentationml.slideLayout+xml"/>
  <Override PartName="/ppt/theme/theme11.xml" ContentType="application/vnd.openxmlformats-officedocument.theme+xml"/>
  <Override PartName="/ppt/slideLayouts/slideLayout22.xml" ContentType="application/vnd.openxmlformats-officedocument.presentationml.slideLayout+xml"/>
  <Override PartName="/ppt/theme/theme12.xml" ContentType="application/vnd.openxmlformats-officedocument.theme+xml"/>
  <Override PartName="/ppt/slideLayouts/slideLayout23.xml" ContentType="application/vnd.openxmlformats-officedocument.presentationml.slideLayout+xml"/>
  <Override PartName="/ppt/theme/theme13.xml" ContentType="application/vnd.openxmlformats-officedocument.theme+xml"/>
  <Override PartName="/ppt/slideLayouts/slideLayout24.xml" ContentType="application/vnd.openxmlformats-officedocument.presentationml.slideLayout+xml"/>
  <Override PartName="/ppt/theme/theme14.xml" ContentType="application/vnd.openxmlformats-officedocument.theme+xml"/>
  <Override PartName="/ppt/slideLayouts/slideLayout25.xml" ContentType="application/vnd.openxmlformats-officedocument.presentationml.slideLayout+xml"/>
  <Override PartName="/ppt/theme/theme15.xml" ContentType="application/vnd.openxmlformats-officedocument.theme+xml"/>
  <Override PartName="/ppt/slideLayouts/slideLayout26.xml" ContentType="application/vnd.openxmlformats-officedocument.presentationml.slideLayout+xml"/>
  <Override PartName="/ppt/theme/theme16.xml" ContentType="application/vnd.openxmlformats-officedocument.theme+xml"/>
  <Override PartName="/ppt/slideLayouts/slideLayout27.xml" ContentType="application/vnd.openxmlformats-officedocument.presentationml.slideLayout+xml"/>
  <Override PartName="/ppt/theme/theme17.xml" ContentType="application/vnd.openxmlformats-officedocument.theme+xml"/>
  <Override PartName="/ppt/slideLayouts/slideLayout28.xml" ContentType="application/vnd.openxmlformats-officedocument.presentationml.slideLayout+xml"/>
  <Override PartName="/ppt/theme/theme18.xml" ContentType="application/vnd.openxmlformats-officedocument.theme+xml"/>
  <Override PartName="/ppt/slideLayouts/slideLayout29.xml" ContentType="application/vnd.openxmlformats-officedocument.presentationml.slideLayout+xml"/>
  <Override PartName="/ppt/theme/theme19.xml" ContentType="application/vnd.openxmlformats-officedocument.theme+xml"/>
  <Override PartName="/ppt/slideLayouts/slideLayout30.xml" ContentType="application/vnd.openxmlformats-officedocument.presentationml.slideLayout+xml"/>
  <Override PartName="/ppt/theme/theme20.xml" ContentType="application/vnd.openxmlformats-officedocument.theme+xml"/>
  <Override PartName="/ppt/slideLayouts/slideLayout31.xml" ContentType="application/vnd.openxmlformats-officedocument.presentationml.slideLayout+xml"/>
  <Override PartName="/ppt/theme/theme21.xml" ContentType="application/vnd.openxmlformats-officedocument.theme+xml"/>
  <Override PartName="/ppt/slideLayouts/slideLayout32.xml" ContentType="application/vnd.openxmlformats-officedocument.presentationml.slideLayout+xml"/>
  <Override PartName="/ppt/theme/theme22.xml" ContentType="application/vnd.openxmlformats-officedocument.theme+xml"/>
  <Override PartName="/ppt/slideLayouts/slideLayout33.xml" ContentType="application/vnd.openxmlformats-officedocument.presentationml.slideLayout+xml"/>
  <Override PartName="/ppt/theme/theme23.xml" ContentType="application/vnd.openxmlformats-officedocument.theme+xml"/>
  <Override PartName="/ppt/slideLayouts/slideLayout34.xml" ContentType="application/vnd.openxmlformats-officedocument.presentationml.slideLayout+xml"/>
  <Override PartName="/ppt/theme/theme24.xml" ContentType="application/vnd.openxmlformats-officedocument.theme+xml"/>
  <Override PartName="/ppt/slideLayouts/slideLayout35.xml" ContentType="application/vnd.openxmlformats-officedocument.presentationml.slideLayout+xml"/>
  <Override PartName="/ppt/theme/theme25.xml" ContentType="application/vnd.openxmlformats-officedocument.theme+xml"/>
  <Override PartName="/ppt/slideLayouts/slideLayout36.xml" ContentType="application/vnd.openxmlformats-officedocument.presentationml.slideLayout+xml"/>
  <Override PartName="/ppt/theme/theme26.xml" ContentType="application/vnd.openxmlformats-officedocument.theme+xml"/>
  <Override PartName="/ppt/slideLayouts/slideLayout37.xml" ContentType="application/vnd.openxmlformats-officedocument.presentationml.slideLayout+xml"/>
  <Override PartName="/ppt/theme/theme27.xml" ContentType="application/vnd.openxmlformats-officedocument.theme+xml"/>
  <Override PartName="/ppt/slideLayouts/slideLayout38.xml" ContentType="application/vnd.openxmlformats-officedocument.presentationml.slideLayout+xml"/>
  <Override PartName="/ppt/theme/theme28.xml" ContentType="application/vnd.openxmlformats-officedocument.theme+xml"/>
  <Override PartName="/ppt/slideLayouts/slideLayout39.xml" ContentType="application/vnd.openxmlformats-officedocument.presentationml.slideLayout+xml"/>
  <Override PartName="/ppt/theme/theme29.xml" ContentType="application/vnd.openxmlformats-officedocument.theme+xml"/>
  <Override PartName="/ppt/slideLayouts/slideLayout40.xml" ContentType="application/vnd.openxmlformats-officedocument.presentationml.slideLayout+xml"/>
  <Override PartName="/ppt/theme/theme30.xml" ContentType="application/vnd.openxmlformats-officedocument.theme+xml"/>
  <Override PartName="/ppt/slideLayouts/slideLayout41.xml" ContentType="application/vnd.openxmlformats-officedocument.presentationml.slideLayout+xml"/>
  <Override PartName="/ppt/theme/theme31.xml" ContentType="application/vnd.openxmlformats-officedocument.theme+xml"/>
  <Override PartName="/ppt/slideLayouts/slideLayout42.xml" ContentType="application/vnd.openxmlformats-officedocument.presentationml.slideLayout+xml"/>
  <Override PartName="/ppt/theme/theme32.xml" ContentType="application/vnd.openxmlformats-officedocument.theme+xml"/>
  <Override PartName="/ppt/slideLayouts/slideLayout43.xml" ContentType="application/vnd.openxmlformats-officedocument.presentationml.slideLayout+xml"/>
  <Override PartName="/ppt/theme/theme33.xml" ContentType="application/vnd.openxmlformats-officedocument.theme+xml"/>
  <Override PartName="/ppt/slideLayouts/slideLayout44.xml" ContentType="application/vnd.openxmlformats-officedocument.presentationml.slideLayout+xml"/>
  <Override PartName="/ppt/theme/theme34.xml" ContentType="application/vnd.openxmlformats-officedocument.theme+xml"/>
  <Override PartName="/ppt/slideLayouts/slideLayout45.xml" ContentType="application/vnd.openxmlformats-officedocument.presentationml.slideLayout+xml"/>
  <Override PartName="/ppt/theme/theme35.xml" ContentType="application/vnd.openxmlformats-officedocument.theme+xml"/>
  <Override PartName="/ppt/slideLayouts/slideLayout46.xml" ContentType="application/vnd.openxmlformats-officedocument.presentationml.slideLayout+xml"/>
  <Override PartName="/ppt/theme/theme36.xml" ContentType="application/vnd.openxmlformats-officedocument.theme+xml"/>
  <Override PartName="/ppt/slideLayouts/slideLayout47.xml" ContentType="application/vnd.openxmlformats-officedocument.presentationml.slideLayout+xml"/>
  <Override PartName="/ppt/theme/theme37.xml" ContentType="application/vnd.openxmlformats-officedocument.theme+xml"/>
  <Override PartName="/ppt/slideLayouts/slideLayout48.xml" ContentType="application/vnd.openxmlformats-officedocument.presentationml.slideLayout+xml"/>
  <Override PartName="/ppt/theme/theme38.xml" ContentType="application/vnd.openxmlformats-officedocument.theme+xml"/>
  <Override PartName="/ppt/slideLayouts/slideLayout49.xml" ContentType="application/vnd.openxmlformats-officedocument.presentationml.slideLayout+xml"/>
  <Override PartName="/ppt/theme/theme39.xml" ContentType="application/vnd.openxmlformats-officedocument.theme+xml"/>
  <Override PartName="/ppt/slideLayouts/slideLayout50.xml" ContentType="application/vnd.openxmlformats-officedocument.presentationml.slideLayout+xml"/>
  <Override PartName="/ppt/theme/theme40.xml" ContentType="application/vnd.openxmlformats-officedocument.theme+xml"/>
  <Override PartName="/ppt/slideLayouts/slideLayout51.xml" ContentType="application/vnd.openxmlformats-officedocument.presentationml.slideLayout+xml"/>
  <Override PartName="/ppt/theme/theme41.xml" ContentType="application/vnd.openxmlformats-officedocument.theme+xml"/>
  <Override PartName="/ppt/slideLayouts/slideLayout52.xml" ContentType="application/vnd.openxmlformats-officedocument.presentationml.slideLayout+xml"/>
  <Override PartName="/ppt/theme/theme42.xml" ContentType="application/vnd.openxmlformats-officedocument.theme+xml"/>
  <Override PartName="/ppt/slideLayouts/slideLayout53.xml" ContentType="application/vnd.openxmlformats-officedocument.presentationml.slideLayout+xml"/>
  <Override PartName="/ppt/theme/theme43.xml" ContentType="application/vnd.openxmlformats-officedocument.theme+xml"/>
  <Override PartName="/ppt/slideLayouts/slideLayout54.xml" ContentType="application/vnd.openxmlformats-officedocument.presentationml.slideLayout+xml"/>
  <Override PartName="/ppt/theme/theme44.xml" ContentType="application/vnd.openxmlformats-officedocument.theme+xml"/>
  <Override PartName="/ppt/slideLayouts/slideLayout55.xml" ContentType="application/vnd.openxmlformats-officedocument.presentationml.slideLayout+xml"/>
  <Override PartName="/ppt/theme/theme45.xml" ContentType="application/vnd.openxmlformats-officedocument.theme+xml"/>
  <Override PartName="/ppt/slideLayouts/slideLayout56.xml" ContentType="application/vnd.openxmlformats-officedocument.presentationml.slideLayout+xml"/>
  <Override PartName="/ppt/theme/theme46.xml" ContentType="application/vnd.openxmlformats-officedocument.theme+xml"/>
  <Override PartName="/ppt/slideLayouts/slideLayout57.xml" ContentType="application/vnd.openxmlformats-officedocument.presentationml.slideLayout+xml"/>
  <Override PartName="/ppt/theme/theme47.xml" ContentType="application/vnd.openxmlformats-officedocument.theme+xml"/>
  <Override PartName="/ppt/slideLayouts/slideLayout58.xml" ContentType="application/vnd.openxmlformats-officedocument.presentationml.slideLayout+xml"/>
  <Override PartName="/ppt/theme/theme48.xml" ContentType="application/vnd.openxmlformats-officedocument.theme+xml"/>
  <Override PartName="/ppt/slideLayouts/slideLayout59.xml" ContentType="application/vnd.openxmlformats-officedocument.presentationml.slideLayout+xml"/>
  <Override PartName="/ppt/theme/theme49.xml" ContentType="application/vnd.openxmlformats-officedocument.theme+xml"/>
  <Override PartName="/ppt/slideLayouts/slideLayout60.xml" ContentType="application/vnd.openxmlformats-officedocument.presentationml.slideLayout+xml"/>
  <Override PartName="/ppt/theme/theme50.xml" ContentType="application/vnd.openxmlformats-officedocument.theme+xml"/>
  <Override PartName="/ppt/slideLayouts/slideLayout61.xml" ContentType="application/vnd.openxmlformats-officedocument.presentationml.slideLayout+xml"/>
  <Override PartName="/ppt/theme/theme51.xml" ContentType="application/vnd.openxmlformats-officedocument.theme+xml"/>
  <Override PartName="/ppt/slideLayouts/slideLayout62.xml" ContentType="application/vnd.openxmlformats-officedocument.presentationml.slideLayout+xml"/>
  <Override PartName="/ppt/theme/theme52.xml" ContentType="application/vnd.openxmlformats-officedocument.theme+xml"/>
  <Override PartName="/ppt/slideLayouts/slideLayout63.xml" ContentType="application/vnd.openxmlformats-officedocument.presentationml.slideLayout+xml"/>
  <Override PartName="/ppt/theme/theme53.xml" ContentType="application/vnd.openxmlformats-officedocument.theme+xml"/>
  <Override PartName="/ppt/slideLayouts/slideLayout64.xml" ContentType="application/vnd.openxmlformats-officedocument.presentationml.slideLayout+xml"/>
  <Override PartName="/ppt/theme/theme54.xml" ContentType="application/vnd.openxmlformats-officedocument.theme+xml"/>
  <Override PartName="/ppt/slideLayouts/slideLayout65.xml" ContentType="application/vnd.openxmlformats-officedocument.presentationml.slideLayout+xml"/>
  <Override PartName="/ppt/theme/theme55.xml" ContentType="application/vnd.openxmlformats-officedocument.theme+xml"/>
  <Override PartName="/ppt/slideLayouts/slideLayout66.xml" ContentType="application/vnd.openxmlformats-officedocument.presentationml.slideLayout+xml"/>
  <Override PartName="/ppt/theme/theme56.xml" ContentType="application/vnd.openxmlformats-officedocument.theme+xml"/>
  <Override PartName="/ppt/slideLayouts/slideLayout67.xml" ContentType="application/vnd.openxmlformats-officedocument.presentationml.slideLayout+xml"/>
  <Override PartName="/ppt/theme/theme57.xml" ContentType="application/vnd.openxmlformats-officedocument.theme+xml"/>
  <Override PartName="/ppt/slideLayouts/slideLayout68.xml" ContentType="application/vnd.openxmlformats-officedocument.presentationml.slideLayout+xml"/>
  <Override PartName="/ppt/theme/theme58.xml" ContentType="application/vnd.openxmlformats-officedocument.theme+xml"/>
  <Override PartName="/ppt/slideLayouts/slideLayout69.xml" ContentType="application/vnd.openxmlformats-officedocument.presentationml.slideLayout+xml"/>
  <Override PartName="/ppt/theme/theme59.xml" ContentType="application/vnd.openxmlformats-officedocument.theme+xml"/>
  <Override PartName="/ppt/slideLayouts/slideLayout70.xml" ContentType="application/vnd.openxmlformats-officedocument.presentationml.slideLayout+xml"/>
  <Override PartName="/ppt/theme/theme60.xml" ContentType="application/vnd.openxmlformats-officedocument.theme+xml"/>
  <Override PartName="/ppt/slideLayouts/slideLayout71.xml" ContentType="application/vnd.openxmlformats-officedocument.presentationml.slideLayout+xml"/>
  <Override PartName="/ppt/theme/theme61.xml" ContentType="application/vnd.openxmlformats-officedocument.theme+xml"/>
  <Override PartName="/ppt/slideLayouts/slideLayout72.xml" ContentType="application/vnd.openxmlformats-officedocument.presentationml.slideLayout+xml"/>
  <Override PartName="/ppt/theme/theme62.xml" ContentType="application/vnd.openxmlformats-officedocument.theme+xml"/>
  <Override PartName="/ppt/slideLayouts/slideLayout73.xml" ContentType="application/vnd.openxmlformats-officedocument.presentationml.slideLayout+xml"/>
  <Override PartName="/ppt/theme/theme63.xml" ContentType="application/vnd.openxmlformats-officedocument.theme+xml"/>
  <Override PartName="/ppt/theme/theme6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2" r:id="rId3"/>
    <p:sldMasterId id="2147483664" r:id="rId4"/>
    <p:sldMasterId id="2147483666" r:id="rId5"/>
    <p:sldMasterId id="2147483668" r:id="rId6"/>
    <p:sldMasterId id="2147483670" r:id="rId7"/>
    <p:sldMasterId id="2147483672" r:id="rId8"/>
    <p:sldMasterId id="2147483674" r:id="rId9"/>
    <p:sldMasterId id="2147483676" r:id="rId10"/>
    <p:sldMasterId id="2147483678" r:id="rId11"/>
    <p:sldMasterId id="2147483680" r:id="rId12"/>
    <p:sldMasterId id="2147483682" r:id="rId13"/>
    <p:sldMasterId id="2147483684" r:id="rId14"/>
    <p:sldMasterId id="2147483686" r:id="rId15"/>
    <p:sldMasterId id="2147483688" r:id="rId16"/>
    <p:sldMasterId id="2147483690" r:id="rId17"/>
    <p:sldMasterId id="2147483692" r:id="rId18"/>
    <p:sldMasterId id="2147483694" r:id="rId19"/>
    <p:sldMasterId id="2147483696" r:id="rId20"/>
    <p:sldMasterId id="2147483698" r:id="rId21"/>
    <p:sldMasterId id="2147483700" r:id="rId22"/>
    <p:sldMasterId id="2147483702" r:id="rId23"/>
    <p:sldMasterId id="2147483704" r:id="rId24"/>
    <p:sldMasterId id="2147483706" r:id="rId25"/>
    <p:sldMasterId id="2147483708" r:id="rId26"/>
    <p:sldMasterId id="2147483710" r:id="rId27"/>
    <p:sldMasterId id="2147483712" r:id="rId28"/>
    <p:sldMasterId id="2147483714" r:id="rId29"/>
    <p:sldMasterId id="2147483716" r:id="rId30"/>
    <p:sldMasterId id="2147483718" r:id="rId31"/>
    <p:sldMasterId id="2147483720" r:id="rId32"/>
    <p:sldMasterId id="2147483722" r:id="rId33"/>
    <p:sldMasterId id="2147483724" r:id="rId34"/>
    <p:sldMasterId id="2147483726" r:id="rId35"/>
    <p:sldMasterId id="2147483728" r:id="rId36"/>
    <p:sldMasterId id="2147483730" r:id="rId37"/>
    <p:sldMasterId id="2147483732" r:id="rId38"/>
    <p:sldMasterId id="2147483734" r:id="rId39"/>
    <p:sldMasterId id="2147483736" r:id="rId40"/>
    <p:sldMasterId id="2147483738" r:id="rId41"/>
    <p:sldMasterId id="2147483740" r:id="rId42"/>
    <p:sldMasterId id="2147483742" r:id="rId43"/>
    <p:sldMasterId id="2147483744" r:id="rId44"/>
    <p:sldMasterId id="2147483746" r:id="rId45"/>
    <p:sldMasterId id="2147483748" r:id="rId46"/>
    <p:sldMasterId id="2147483750" r:id="rId47"/>
    <p:sldMasterId id="2147483752" r:id="rId48"/>
    <p:sldMasterId id="2147483754" r:id="rId49"/>
    <p:sldMasterId id="2147483756" r:id="rId50"/>
    <p:sldMasterId id="2147483758" r:id="rId51"/>
    <p:sldMasterId id="2147483760" r:id="rId52"/>
    <p:sldMasterId id="2147483762" r:id="rId53"/>
    <p:sldMasterId id="2147483764" r:id="rId54"/>
    <p:sldMasterId id="2147483766" r:id="rId55"/>
    <p:sldMasterId id="2147483768" r:id="rId56"/>
    <p:sldMasterId id="2147483770" r:id="rId57"/>
    <p:sldMasterId id="2147483772" r:id="rId58"/>
    <p:sldMasterId id="2147483774" r:id="rId59"/>
    <p:sldMasterId id="2147483776" r:id="rId60"/>
    <p:sldMasterId id="2147483778" r:id="rId61"/>
    <p:sldMasterId id="2147483780" r:id="rId62"/>
    <p:sldMasterId id="2147483782" r:id="rId63"/>
  </p:sldMasterIdLst>
  <p:notesMasterIdLst>
    <p:notesMasterId r:id="rId165"/>
  </p:notesMasterIdLst>
  <p:sldIdLst>
    <p:sldId id="367" r:id="rId64"/>
    <p:sldId id="257" r:id="rId65"/>
    <p:sldId id="258" r:id="rId66"/>
    <p:sldId id="364" r:id="rId67"/>
    <p:sldId id="260" r:id="rId68"/>
    <p:sldId id="265" r:id="rId69"/>
    <p:sldId id="266" r:id="rId70"/>
    <p:sldId id="267" r:id="rId71"/>
    <p:sldId id="264" r:id="rId72"/>
    <p:sldId id="268" r:id="rId73"/>
    <p:sldId id="365" r:id="rId74"/>
    <p:sldId id="270" r:id="rId75"/>
    <p:sldId id="366" r:id="rId76"/>
    <p:sldId id="286" r:id="rId77"/>
    <p:sldId id="287" r:id="rId78"/>
    <p:sldId id="288" r:id="rId79"/>
    <p:sldId id="289" r:id="rId80"/>
    <p:sldId id="290" r:id="rId81"/>
    <p:sldId id="291" r:id="rId82"/>
    <p:sldId id="292" r:id="rId83"/>
    <p:sldId id="293" r:id="rId84"/>
    <p:sldId id="294" r:id="rId85"/>
    <p:sldId id="295" r:id="rId86"/>
    <p:sldId id="283" r:id="rId87"/>
    <p:sldId id="285" r:id="rId88"/>
    <p:sldId id="272" r:id="rId89"/>
    <p:sldId id="271" r:id="rId90"/>
    <p:sldId id="274" r:id="rId91"/>
    <p:sldId id="275" r:id="rId92"/>
    <p:sldId id="276" r:id="rId93"/>
    <p:sldId id="277" r:id="rId94"/>
    <p:sldId id="278" r:id="rId95"/>
    <p:sldId id="279" r:id="rId96"/>
    <p:sldId id="280" r:id="rId97"/>
    <p:sldId id="301" r:id="rId98"/>
    <p:sldId id="302" r:id="rId99"/>
    <p:sldId id="303" r:id="rId100"/>
    <p:sldId id="304" r:id="rId101"/>
    <p:sldId id="305" r:id="rId102"/>
    <p:sldId id="306" r:id="rId103"/>
    <p:sldId id="307" r:id="rId104"/>
    <p:sldId id="308" r:id="rId105"/>
    <p:sldId id="309" r:id="rId106"/>
    <p:sldId id="310" r:id="rId107"/>
    <p:sldId id="311" r:id="rId108"/>
    <p:sldId id="312" r:id="rId109"/>
    <p:sldId id="313" r:id="rId110"/>
    <p:sldId id="314" r:id="rId111"/>
    <p:sldId id="315" r:id="rId112"/>
    <p:sldId id="316" r:id="rId113"/>
    <p:sldId id="363" r:id="rId114"/>
    <p:sldId id="317" r:id="rId115"/>
    <p:sldId id="318" r:id="rId116"/>
    <p:sldId id="319" r:id="rId117"/>
    <p:sldId id="320" r:id="rId118"/>
    <p:sldId id="321" r:id="rId119"/>
    <p:sldId id="322" r:id="rId120"/>
    <p:sldId id="323" r:id="rId121"/>
    <p:sldId id="324" r:id="rId122"/>
    <p:sldId id="325" r:id="rId123"/>
    <p:sldId id="326" r:id="rId124"/>
    <p:sldId id="327" r:id="rId125"/>
    <p:sldId id="328" r:id="rId126"/>
    <p:sldId id="329" r:id="rId127"/>
    <p:sldId id="330" r:id="rId128"/>
    <p:sldId id="331" r:id="rId129"/>
    <p:sldId id="332" r:id="rId130"/>
    <p:sldId id="333" r:id="rId131"/>
    <p:sldId id="334" r:id="rId132"/>
    <p:sldId id="335" r:id="rId133"/>
    <p:sldId id="336" r:id="rId134"/>
    <p:sldId id="337" r:id="rId135"/>
    <p:sldId id="338" r:id="rId136"/>
    <p:sldId id="339" r:id="rId137"/>
    <p:sldId id="340" r:id="rId138"/>
    <p:sldId id="341" r:id="rId139"/>
    <p:sldId id="342" r:id="rId140"/>
    <p:sldId id="343" r:id="rId141"/>
    <p:sldId id="344" r:id="rId142"/>
    <p:sldId id="345" r:id="rId143"/>
    <p:sldId id="346" r:id="rId144"/>
    <p:sldId id="347" r:id="rId145"/>
    <p:sldId id="348" r:id="rId146"/>
    <p:sldId id="349" r:id="rId147"/>
    <p:sldId id="350" r:id="rId148"/>
    <p:sldId id="351" r:id="rId149"/>
    <p:sldId id="352" r:id="rId150"/>
    <p:sldId id="353" r:id="rId151"/>
    <p:sldId id="354" r:id="rId152"/>
    <p:sldId id="355" r:id="rId153"/>
    <p:sldId id="356" r:id="rId154"/>
    <p:sldId id="357" r:id="rId155"/>
    <p:sldId id="358" r:id="rId156"/>
    <p:sldId id="359" r:id="rId157"/>
    <p:sldId id="360" r:id="rId158"/>
    <p:sldId id="361" r:id="rId159"/>
    <p:sldId id="362" r:id="rId160"/>
    <p:sldId id="296" r:id="rId161"/>
    <p:sldId id="298" r:id="rId162"/>
    <p:sldId id="300" r:id="rId163"/>
    <p:sldId id="299" r:id="rId164"/>
  </p:sldIdLst>
  <p:sldSz cx="9144000" cy="5143500" type="screen16x9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>
      <p:cViewPr varScale="1">
        <p:scale>
          <a:sx n="107" d="100"/>
          <a:sy n="107" d="100"/>
        </p:scale>
        <p:origin x="701" y="7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54.xml"/><Relationship Id="rId21" Type="http://schemas.openxmlformats.org/officeDocument/2006/relationships/slideMaster" Target="slideMasters/slideMaster21.xml"/><Relationship Id="rId42" Type="http://schemas.openxmlformats.org/officeDocument/2006/relationships/slideMaster" Target="slideMasters/slideMaster42.xml"/><Relationship Id="rId63" Type="http://schemas.openxmlformats.org/officeDocument/2006/relationships/slideMaster" Target="slideMasters/slideMaster63.xml"/><Relationship Id="rId84" Type="http://schemas.openxmlformats.org/officeDocument/2006/relationships/slide" Target="slides/slide21.xml"/><Relationship Id="rId138" Type="http://schemas.openxmlformats.org/officeDocument/2006/relationships/slide" Target="slides/slide75.xml"/><Relationship Id="rId159" Type="http://schemas.openxmlformats.org/officeDocument/2006/relationships/slide" Target="slides/slide96.xml"/><Relationship Id="rId107" Type="http://schemas.openxmlformats.org/officeDocument/2006/relationships/slide" Target="slides/slide44.xml"/><Relationship Id="rId11" Type="http://schemas.openxmlformats.org/officeDocument/2006/relationships/slideMaster" Target="slideMasters/slideMaster11.xml"/><Relationship Id="rId32" Type="http://schemas.openxmlformats.org/officeDocument/2006/relationships/slideMaster" Target="slideMasters/slideMaster32.xml"/><Relationship Id="rId53" Type="http://schemas.openxmlformats.org/officeDocument/2006/relationships/slideMaster" Target="slideMasters/slideMaster53.xml"/><Relationship Id="rId74" Type="http://schemas.openxmlformats.org/officeDocument/2006/relationships/slide" Target="slides/slide11.xml"/><Relationship Id="rId128" Type="http://schemas.openxmlformats.org/officeDocument/2006/relationships/slide" Target="slides/slide65.xml"/><Relationship Id="rId149" Type="http://schemas.openxmlformats.org/officeDocument/2006/relationships/slide" Target="slides/slide86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32.xml"/><Relationship Id="rId160" Type="http://schemas.openxmlformats.org/officeDocument/2006/relationships/slide" Target="slides/slide97.xml"/><Relationship Id="rId22" Type="http://schemas.openxmlformats.org/officeDocument/2006/relationships/slideMaster" Target="slideMasters/slideMaster22.xml"/><Relationship Id="rId43" Type="http://schemas.openxmlformats.org/officeDocument/2006/relationships/slideMaster" Target="slideMasters/slideMaster43.xml"/><Relationship Id="rId64" Type="http://schemas.openxmlformats.org/officeDocument/2006/relationships/slide" Target="slides/slide1.xml"/><Relationship Id="rId118" Type="http://schemas.openxmlformats.org/officeDocument/2006/relationships/slide" Target="slides/slide55.xml"/><Relationship Id="rId139" Type="http://schemas.openxmlformats.org/officeDocument/2006/relationships/slide" Target="slides/slide76.xml"/><Relationship Id="rId85" Type="http://schemas.openxmlformats.org/officeDocument/2006/relationships/slide" Target="slides/slide22.xml"/><Relationship Id="rId150" Type="http://schemas.openxmlformats.org/officeDocument/2006/relationships/slide" Target="slides/slide87.xml"/><Relationship Id="rId12" Type="http://schemas.openxmlformats.org/officeDocument/2006/relationships/slideMaster" Target="slideMasters/slideMaster12.xml"/><Relationship Id="rId33" Type="http://schemas.openxmlformats.org/officeDocument/2006/relationships/slideMaster" Target="slideMasters/slideMaster33.xml"/><Relationship Id="rId108" Type="http://schemas.openxmlformats.org/officeDocument/2006/relationships/slide" Target="slides/slide45.xml"/><Relationship Id="rId129" Type="http://schemas.openxmlformats.org/officeDocument/2006/relationships/slide" Target="slides/slide66.xml"/><Relationship Id="rId54" Type="http://schemas.openxmlformats.org/officeDocument/2006/relationships/slideMaster" Target="slideMasters/slideMaster54.xml"/><Relationship Id="rId70" Type="http://schemas.openxmlformats.org/officeDocument/2006/relationships/slide" Target="slides/slide7.xml"/><Relationship Id="rId75" Type="http://schemas.openxmlformats.org/officeDocument/2006/relationships/slide" Target="slides/slide12.xml"/><Relationship Id="rId91" Type="http://schemas.openxmlformats.org/officeDocument/2006/relationships/slide" Target="slides/slide28.xml"/><Relationship Id="rId96" Type="http://schemas.openxmlformats.org/officeDocument/2006/relationships/slide" Target="slides/slide33.xml"/><Relationship Id="rId140" Type="http://schemas.openxmlformats.org/officeDocument/2006/relationships/slide" Target="slides/slide77.xml"/><Relationship Id="rId145" Type="http://schemas.openxmlformats.org/officeDocument/2006/relationships/slide" Target="slides/slide82.xml"/><Relationship Id="rId161" Type="http://schemas.openxmlformats.org/officeDocument/2006/relationships/slide" Target="slides/slide98.xml"/><Relationship Id="rId16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49" Type="http://schemas.openxmlformats.org/officeDocument/2006/relationships/slideMaster" Target="slideMasters/slideMaster49.xml"/><Relationship Id="rId114" Type="http://schemas.openxmlformats.org/officeDocument/2006/relationships/slide" Target="slides/slide51.xml"/><Relationship Id="rId119" Type="http://schemas.openxmlformats.org/officeDocument/2006/relationships/slide" Target="slides/slide56.xml"/><Relationship Id="rId44" Type="http://schemas.openxmlformats.org/officeDocument/2006/relationships/slideMaster" Target="slideMasters/slideMaster44.xml"/><Relationship Id="rId60" Type="http://schemas.openxmlformats.org/officeDocument/2006/relationships/slideMaster" Target="slideMasters/slideMaster60.xml"/><Relationship Id="rId65" Type="http://schemas.openxmlformats.org/officeDocument/2006/relationships/slide" Target="slides/slide2.xml"/><Relationship Id="rId81" Type="http://schemas.openxmlformats.org/officeDocument/2006/relationships/slide" Target="slides/slide18.xml"/><Relationship Id="rId86" Type="http://schemas.openxmlformats.org/officeDocument/2006/relationships/slide" Target="slides/slide23.xml"/><Relationship Id="rId130" Type="http://schemas.openxmlformats.org/officeDocument/2006/relationships/slide" Target="slides/slide67.xml"/><Relationship Id="rId135" Type="http://schemas.openxmlformats.org/officeDocument/2006/relationships/slide" Target="slides/slide72.xml"/><Relationship Id="rId151" Type="http://schemas.openxmlformats.org/officeDocument/2006/relationships/slide" Target="slides/slide88.xml"/><Relationship Id="rId156" Type="http://schemas.openxmlformats.org/officeDocument/2006/relationships/slide" Target="slides/slide93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Master" Target="slideMasters/slideMaster39.xml"/><Relationship Id="rId109" Type="http://schemas.openxmlformats.org/officeDocument/2006/relationships/slide" Target="slides/slide46.xml"/><Relationship Id="rId34" Type="http://schemas.openxmlformats.org/officeDocument/2006/relationships/slideMaster" Target="slideMasters/slideMaster34.xml"/><Relationship Id="rId50" Type="http://schemas.openxmlformats.org/officeDocument/2006/relationships/slideMaster" Target="slideMasters/slideMaster50.xml"/><Relationship Id="rId55" Type="http://schemas.openxmlformats.org/officeDocument/2006/relationships/slideMaster" Target="slideMasters/slideMaster55.xml"/><Relationship Id="rId76" Type="http://schemas.openxmlformats.org/officeDocument/2006/relationships/slide" Target="slides/slide13.xml"/><Relationship Id="rId97" Type="http://schemas.openxmlformats.org/officeDocument/2006/relationships/slide" Target="slides/slide34.xml"/><Relationship Id="rId104" Type="http://schemas.openxmlformats.org/officeDocument/2006/relationships/slide" Target="slides/slide41.xml"/><Relationship Id="rId120" Type="http://schemas.openxmlformats.org/officeDocument/2006/relationships/slide" Target="slides/slide57.xml"/><Relationship Id="rId125" Type="http://schemas.openxmlformats.org/officeDocument/2006/relationships/slide" Target="slides/slide62.xml"/><Relationship Id="rId141" Type="http://schemas.openxmlformats.org/officeDocument/2006/relationships/slide" Target="slides/slide78.xml"/><Relationship Id="rId146" Type="http://schemas.openxmlformats.org/officeDocument/2006/relationships/slide" Target="slides/slide83.xml"/><Relationship Id="rId16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8.xml"/><Relationship Id="rId92" Type="http://schemas.openxmlformats.org/officeDocument/2006/relationships/slide" Target="slides/slide29.xml"/><Relationship Id="rId162" Type="http://schemas.openxmlformats.org/officeDocument/2006/relationships/slide" Target="slides/slide99.xml"/><Relationship Id="rId2" Type="http://schemas.openxmlformats.org/officeDocument/2006/relationships/slideMaster" Target="slideMasters/slideMaster2.xml"/><Relationship Id="rId29" Type="http://schemas.openxmlformats.org/officeDocument/2006/relationships/slideMaster" Target="slideMasters/slideMaster29.xml"/><Relationship Id="rId24" Type="http://schemas.openxmlformats.org/officeDocument/2006/relationships/slideMaster" Target="slideMasters/slideMaster24.xml"/><Relationship Id="rId40" Type="http://schemas.openxmlformats.org/officeDocument/2006/relationships/slideMaster" Target="slideMasters/slideMaster40.xml"/><Relationship Id="rId45" Type="http://schemas.openxmlformats.org/officeDocument/2006/relationships/slideMaster" Target="slideMasters/slideMaster45.xml"/><Relationship Id="rId66" Type="http://schemas.openxmlformats.org/officeDocument/2006/relationships/slide" Target="slides/slide3.xml"/><Relationship Id="rId87" Type="http://schemas.openxmlformats.org/officeDocument/2006/relationships/slide" Target="slides/slide24.xml"/><Relationship Id="rId110" Type="http://schemas.openxmlformats.org/officeDocument/2006/relationships/slide" Target="slides/slide47.xml"/><Relationship Id="rId115" Type="http://schemas.openxmlformats.org/officeDocument/2006/relationships/slide" Target="slides/slide52.xml"/><Relationship Id="rId131" Type="http://schemas.openxmlformats.org/officeDocument/2006/relationships/slide" Target="slides/slide68.xml"/><Relationship Id="rId136" Type="http://schemas.openxmlformats.org/officeDocument/2006/relationships/slide" Target="slides/slide73.xml"/><Relationship Id="rId157" Type="http://schemas.openxmlformats.org/officeDocument/2006/relationships/slide" Target="slides/slide94.xml"/><Relationship Id="rId61" Type="http://schemas.openxmlformats.org/officeDocument/2006/relationships/slideMaster" Target="slideMasters/slideMaster61.xml"/><Relationship Id="rId82" Type="http://schemas.openxmlformats.org/officeDocument/2006/relationships/slide" Target="slides/slide19.xml"/><Relationship Id="rId152" Type="http://schemas.openxmlformats.org/officeDocument/2006/relationships/slide" Target="slides/slide89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56" Type="http://schemas.openxmlformats.org/officeDocument/2006/relationships/slideMaster" Target="slideMasters/slideMaster56.xml"/><Relationship Id="rId77" Type="http://schemas.openxmlformats.org/officeDocument/2006/relationships/slide" Target="slides/slide14.xml"/><Relationship Id="rId100" Type="http://schemas.openxmlformats.org/officeDocument/2006/relationships/slide" Target="slides/slide37.xml"/><Relationship Id="rId105" Type="http://schemas.openxmlformats.org/officeDocument/2006/relationships/slide" Target="slides/slide42.xml"/><Relationship Id="rId126" Type="http://schemas.openxmlformats.org/officeDocument/2006/relationships/slide" Target="slides/slide63.xml"/><Relationship Id="rId147" Type="http://schemas.openxmlformats.org/officeDocument/2006/relationships/slide" Target="slides/slide84.xml"/><Relationship Id="rId16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Master" Target="slideMasters/slideMaster51.xml"/><Relationship Id="rId72" Type="http://schemas.openxmlformats.org/officeDocument/2006/relationships/slide" Target="slides/slide9.xml"/><Relationship Id="rId93" Type="http://schemas.openxmlformats.org/officeDocument/2006/relationships/slide" Target="slides/slide30.xml"/><Relationship Id="rId98" Type="http://schemas.openxmlformats.org/officeDocument/2006/relationships/slide" Target="slides/slide35.xml"/><Relationship Id="rId121" Type="http://schemas.openxmlformats.org/officeDocument/2006/relationships/slide" Target="slides/slide58.xml"/><Relationship Id="rId142" Type="http://schemas.openxmlformats.org/officeDocument/2006/relationships/slide" Target="slides/slide79.xml"/><Relationship Id="rId163" Type="http://schemas.openxmlformats.org/officeDocument/2006/relationships/slide" Target="slides/slide100.xml"/><Relationship Id="rId3" Type="http://schemas.openxmlformats.org/officeDocument/2006/relationships/slideMaster" Target="slideMasters/slideMaster3.xml"/><Relationship Id="rId25" Type="http://schemas.openxmlformats.org/officeDocument/2006/relationships/slideMaster" Target="slideMasters/slideMaster25.xml"/><Relationship Id="rId46" Type="http://schemas.openxmlformats.org/officeDocument/2006/relationships/slideMaster" Target="slideMasters/slideMaster46.xml"/><Relationship Id="rId67" Type="http://schemas.openxmlformats.org/officeDocument/2006/relationships/slide" Target="slides/slide4.xml"/><Relationship Id="rId116" Type="http://schemas.openxmlformats.org/officeDocument/2006/relationships/slide" Target="slides/slide53.xml"/><Relationship Id="rId137" Type="http://schemas.openxmlformats.org/officeDocument/2006/relationships/slide" Target="slides/slide74.xml"/><Relationship Id="rId158" Type="http://schemas.openxmlformats.org/officeDocument/2006/relationships/slide" Target="slides/slide95.xml"/><Relationship Id="rId20" Type="http://schemas.openxmlformats.org/officeDocument/2006/relationships/slideMaster" Target="slideMasters/slideMaster20.xml"/><Relationship Id="rId41" Type="http://schemas.openxmlformats.org/officeDocument/2006/relationships/slideMaster" Target="slideMasters/slideMaster41.xml"/><Relationship Id="rId62" Type="http://schemas.openxmlformats.org/officeDocument/2006/relationships/slideMaster" Target="slideMasters/slideMaster62.xml"/><Relationship Id="rId83" Type="http://schemas.openxmlformats.org/officeDocument/2006/relationships/slide" Target="slides/slide20.xml"/><Relationship Id="rId88" Type="http://schemas.openxmlformats.org/officeDocument/2006/relationships/slide" Target="slides/slide25.xml"/><Relationship Id="rId111" Type="http://schemas.openxmlformats.org/officeDocument/2006/relationships/slide" Target="slides/slide48.xml"/><Relationship Id="rId132" Type="http://schemas.openxmlformats.org/officeDocument/2006/relationships/slide" Target="slides/slide69.xml"/><Relationship Id="rId153" Type="http://schemas.openxmlformats.org/officeDocument/2006/relationships/slide" Target="slides/slide90.xml"/><Relationship Id="rId15" Type="http://schemas.openxmlformats.org/officeDocument/2006/relationships/slideMaster" Target="slideMasters/slideMaster15.xml"/><Relationship Id="rId36" Type="http://schemas.openxmlformats.org/officeDocument/2006/relationships/slideMaster" Target="slideMasters/slideMaster36.xml"/><Relationship Id="rId57" Type="http://schemas.openxmlformats.org/officeDocument/2006/relationships/slideMaster" Target="slideMasters/slideMaster57.xml"/><Relationship Id="rId106" Type="http://schemas.openxmlformats.org/officeDocument/2006/relationships/slide" Target="slides/slide43.xml"/><Relationship Id="rId127" Type="http://schemas.openxmlformats.org/officeDocument/2006/relationships/slide" Target="slides/slide64.xml"/><Relationship Id="rId10" Type="http://schemas.openxmlformats.org/officeDocument/2006/relationships/slideMaster" Target="slideMasters/slideMaster10.xml"/><Relationship Id="rId31" Type="http://schemas.openxmlformats.org/officeDocument/2006/relationships/slideMaster" Target="slideMasters/slideMaster31.xml"/><Relationship Id="rId52" Type="http://schemas.openxmlformats.org/officeDocument/2006/relationships/slideMaster" Target="slideMasters/slideMaster52.xml"/><Relationship Id="rId73" Type="http://schemas.openxmlformats.org/officeDocument/2006/relationships/slide" Target="slides/slide10.xml"/><Relationship Id="rId78" Type="http://schemas.openxmlformats.org/officeDocument/2006/relationships/slide" Target="slides/slide15.xml"/><Relationship Id="rId94" Type="http://schemas.openxmlformats.org/officeDocument/2006/relationships/slide" Target="slides/slide31.xml"/><Relationship Id="rId99" Type="http://schemas.openxmlformats.org/officeDocument/2006/relationships/slide" Target="slides/slide36.xml"/><Relationship Id="rId101" Type="http://schemas.openxmlformats.org/officeDocument/2006/relationships/slide" Target="slides/slide38.xml"/><Relationship Id="rId122" Type="http://schemas.openxmlformats.org/officeDocument/2006/relationships/slide" Target="slides/slide59.xml"/><Relationship Id="rId143" Type="http://schemas.openxmlformats.org/officeDocument/2006/relationships/slide" Target="slides/slide80.xml"/><Relationship Id="rId148" Type="http://schemas.openxmlformats.org/officeDocument/2006/relationships/slide" Target="slides/slide85.xml"/><Relationship Id="rId164" Type="http://schemas.openxmlformats.org/officeDocument/2006/relationships/slide" Target="slides/slide101.xml"/><Relationship Id="rId16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26" Type="http://schemas.openxmlformats.org/officeDocument/2006/relationships/slideMaster" Target="slideMasters/slideMaster26.xml"/><Relationship Id="rId47" Type="http://schemas.openxmlformats.org/officeDocument/2006/relationships/slideMaster" Target="slideMasters/slideMaster47.xml"/><Relationship Id="rId68" Type="http://schemas.openxmlformats.org/officeDocument/2006/relationships/slide" Target="slides/slide5.xml"/><Relationship Id="rId89" Type="http://schemas.openxmlformats.org/officeDocument/2006/relationships/slide" Target="slides/slide26.xml"/><Relationship Id="rId112" Type="http://schemas.openxmlformats.org/officeDocument/2006/relationships/slide" Target="slides/slide49.xml"/><Relationship Id="rId133" Type="http://schemas.openxmlformats.org/officeDocument/2006/relationships/slide" Target="slides/slide70.xml"/><Relationship Id="rId154" Type="http://schemas.openxmlformats.org/officeDocument/2006/relationships/slide" Target="slides/slide91.xml"/><Relationship Id="rId16" Type="http://schemas.openxmlformats.org/officeDocument/2006/relationships/slideMaster" Target="slideMasters/slideMaster16.xml"/><Relationship Id="rId37" Type="http://schemas.openxmlformats.org/officeDocument/2006/relationships/slideMaster" Target="slideMasters/slideMaster37.xml"/><Relationship Id="rId58" Type="http://schemas.openxmlformats.org/officeDocument/2006/relationships/slideMaster" Target="slideMasters/slideMaster58.xml"/><Relationship Id="rId79" Type="http://schemas.openxmlformats.org/officeDocument/2006/relationships/slide" Target="slides/slide16.xml"/><Relationship Id="rId102" Type="http://schemas.openxmlformats.org/officeDocument/2006/relationships/slide" Target="slides/slide39.xml"/><Relationship Id="rId123" Type="http://schemas.openxmlformats.org/officeDocument/2006/relationships/slide" Target="slides/slide60.xml"/><Relationship Id="rId144" Type="http://schemas.openxmlformats.org/officeDocument/2006/relationships/slide" Target="slides/slide81.xml"/><Relationship Id="rId90" Type="http://schemas.openxmlformats.org/officeDocument/2006/relationships/slide" Target="slides/slide27.xml"/><Relationship Id="rId165" Type="http://schemas.openxmlformats.org/officeDocument/2006/relationships/notesMaster" Target="notesMasters/notesMaster1.xml"/><Relationship Id="rId27" Type="http://schemas.openxmlformats.org/officeDocument/2006/relationships/slideMaster" Target="slideMasters/slideMaster27.xml"/><Relationship Id="rId48" Type="http://schemas.openxmlformats.org/officeDocument/2006/relationships/slideMaster" Target="slideMasters/slideMaster48.xml"/><Relationship Id="rId69" Type="http://schemas.openxmlformats.org/officeDocument/2006/relationships/slide" Target="slides/slide6.xml"/><Relationship Id="rId113" Type="http://schemas.openxmlformats.org/officeDocument/2006/relationships/slide" Target="slides/slide50.xml"/><Relationship Id="rId134" Type="http://schemas.openxmlformats.org/officeDocument/2006/relationships/slide" Target="slides/slide71.xml"/><Relationship Id="rId80" Type="http://schemas.openxmlformats.org/officeDocument/2006/relationships/slide" Target="slides/slide17.xml"/><Relationship Id="rId155" Type="http://schemas.openxmlformats.org/officeDocument/2006/relationships/slide" Target="slides/slide92.xml"/><Relationship Id="rId17" Type="http://schemas.openxmlformats.org/officeDocument/2006/relationships/slideMaster" Target="slideMasters/slideMaster17.xml"/><Relationship Id="rId38" Type="http://schemas.openxmlformats.org/officeDocument/2006/relationships/slideMaster" Target="slideMasters/slideMaster38.xml"/><Relationship Id="rId59" Type="http://schemas.openxmlformats.org/officeDocument/2006/relationships/slideMaster" Target="slideMasters/slideMaster59.xml"/><Relationship Id="rId103" Type="http://schemas.openxmlformats.org/officeDocument/2006/relationships/slide" Target="slides/slide40.xml"/><Relationship Id="rId124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D767D-D17E-4802-9E5A-2FFC9E1D65A4}" type="datetimeFigureOut">
              <a:rPr lang="de-DE" smtClean="0"/>
              <a:pPr/>
              <a:t>09.07.2019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F94615-F9CB-45DC-813A-A30E66022733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3158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36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783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1979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352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2733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997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5889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1799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4184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7029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1200" dirty="0" smtClean="0"/>
              <a:t>Kurzfristig: </a:t>
            </a:r>
            <a:br>
              <a:rPr lang="de-DE" sz="1200" dirty="0" smtClean="0"/>
            </a:br>
            <a:r>
              <a:rPr lang="de-DE" sz="1200" dirty="0" smtClean="0"/>
              <a:t>Integration neuer Werbekanäle (hybrides Angebot) </a:t>
            </a:r>
            <a:br>
              <a:rPr lang="de-DE" sz="1200" dirty="0" smtClean="0"/>
            </a:br>
            <a:r>
              <a:rPr lang="de-DE" sz="1200" dirty="0" smtClean="0"/>
              <a:t>zur Sicherung der Reichweite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200" dirty="0" smtClean="0"/>
              <a:t>Langfristig: </a:t>
            </a:r>
            <a:br>
              <a:rPr lang="de-DE" sz="1200" dirty="0" smtClean="0"/>
            </a:br>
            <a:r>
              <a:rPr lang="de-DE" sz="1200" dirty="0" smtClean="0"/>
              <a:t>Ausbau der Reichweite im Zeitalter des reinen </a:t>
            </a:r>
            <a:br>
              <a:rPr lang="de-DE" sz="1200" dirty="0" smtClean="0"/>
            </a:br>
            <a:r>
              <a:rPr lang="de-DE" sz="1200" dirty="0" smtClean="0"/>
              <a:t>Internetzeitalters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874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1200" dirty="0" smtClean="0"/>
              <a:t>Kurzfristig: </a:t>
            </a:r>
            <a:br>
              <a:rPr lang="de-DE" sz="1200" dirty="0" smtClean="0"/>
            </a:br>
            <a:r>
              <a:rPr lang="de-DE" sz="1200" dirty="0" smtClean="0"/>
              <a:t>Integration neuer Werbekanäle (hybrides Angebot) </a:t>
            </a:r>
            <a:br>
              <a:rPr lang="de-DE" sz="1200" dirty="0" smtClean="0"/>
            </a:br>
            <a:r>
              <a:rPr lang="de-DE" sz="1200" dirty="0" smtClean="0"/>
              <a:t>zur Sicherung der Reichweite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1200" dirty="0" smtClean="0"/>
              <a:t>Langfristig: </a:t>
            </a:r>
            <a:br>
              <a:rPr lang="de-DE" sz="1200" dirty="0" smtClean="0"/>
            </a:br>
            <a:r>
              <a:rPr lang="de-DE" sz="1200" dirty="0" smtClean="0"/>
              <a:t>Ausbau der Reichweite im Zeitalter des reinen </a:t>
            </a:r>
            <a:br>
              <a:rPr lang="de-DE" sz="1200" dirty="0" smtClean="0"/>
            </a:br>
            <a:r>
              <a:rPr lang="de-DE" sz="1200" dirty="0" smtClean="0"/>
              <a:t>Internetzeitalters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72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37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49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37691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2379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57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3671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2060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59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591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60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7374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61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53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63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8979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2524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28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38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4394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122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23008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08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95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44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96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800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39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41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773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41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876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42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661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356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A508A7-88D8-4232-B7B6-F4D8247AB6A5}" type="slidenum">
              <a:rPr lang="de-DE" smtClean="0">
                <a:solidFill>
                  <a:prstClr val="black"/>
                </a:solidFill>
              </a:rPr>
              <a:pPr/>
              <a:t>44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055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0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267494"/>
            <a:ext cx="9144000" cy="12241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0" name="Picture 2" descr="C:\Users\Elisa\Desktop\sciebo\Layouts\Uni Projekt\Stylesheet_präsi_front-01.png"/>
          <p:cNvPicPr>
            <a:picLocks noChangeAspect="1" noChangeArrowheads="1"/>
          </p:cNvPicPr>
          <p:nvPr userDrawn="1"/>
        </p:nvPicPr>
        <p:blipFill>
          <a:blip r:embed="rId2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A6675-6C80-4E6C-B14B-AF1489812EED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D2AB7-A6CE-4EDD-A35E-BF219E8A8DFB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081062"/>
            <a:ext cx="2057400" cy="32908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081062"/>
            <a:ext cx="6019800" cy="329088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0CE75-650E-403E-AB9F-42DAEAADC11B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F5A60-092D-4A3D-8667-CC7D182992B4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36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4567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9059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806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3796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243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476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287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C836A-614D-4C1C-A8A8-EAECC2E0E8C2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7493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250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004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6007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7112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3068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085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8512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11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41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120827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99568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5C5DD1-6D0B-450A-9C2E-37E9E0D1DA2D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790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9254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156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32633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5603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5249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260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57278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7440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750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250330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CCAFDE-0C7A-4A5D-A08D-BA34AC9DC096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2665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9636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52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678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38224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0069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269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869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3386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6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4697C-3CF0-4988-9339-6F7943DB500A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4173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03712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166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7357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5191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8427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59679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1353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0197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590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338F-6164-4ACC-A52D-E14B219CF4BB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261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7054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6333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41025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3655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7987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6163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6985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2930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102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22E0E-8E35-4CDF-972C-52B107914FA5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382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384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9929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D6F29-F0B7-4E57-8735-98BDB812674A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727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31590"/>
            <a:ext cx="3008313" cy="7275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1131590"/>
            <a:ext cx="5111750" cy="34630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851670"/>
            <a:ext cx="3008313" cy="274295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BDE5D-3B24-4ADE-98BE-6EF4328F2FDA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Titel 1"/>
          <p:cNvSpPr txBox="1">
            <a:spLocks/>
          </p:cNvSpPr>
          <p:nvPr userDrawn="1"/>
        </p:nvSpPr>
        <p:spPr>
          <a:xfrm>
            <a:off x="1331640" y="195486"/>
            <a:ext cx="6480720" cy="583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>
              <a:defRPr sz="20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Titelmasterformat durch Klicken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131589"/>
            <a:ext cx="5486400" cy="241409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765ED-3139-4A6E-BA5B-8F9F5C4D3D4F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2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2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2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3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3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3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3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3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3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3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3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3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40.xml"/></Relationships>
</file>

<file path=ppt/slideMasters/_rels/slideMaster31.xml.rels><?xml version="1.0" encoding="UTF-8" standalone="yes"?>
<Relationships xmlns="http://schemas.openxmlformats.org/package/2006/relationships"><Relationship Id="rId2" Type="http://schemas.openxmlformats.org/officeDocument/2006/relationships/theme" Target="../theme/theme31.xml"/><Relationship Id="rId1" Type="http://schemas.openxmlformats.org/officeDocument/2006/relationships/slideLayout" Target="../slideLayouts/slideLayout41.xml"/></Relationships>
</file>

<file path=ppt/slideMasters/_rels/slideMaster32.xml.rels><?xml version="1.0" encoding="UTF-8" standalone="yes"?>
<Relationships xmlns="http://schemas.openxmlformats.org/package/2006/relationships"><Relationship Id="rId2" Type="http://schemas.openxmlformats.org/officeDocument/2006/relationships/theme" Target="../theme/theme32.xml"/><Relationship Id="rId1" Type="http://schemas.openxmlformats.org/officeDocument/2006/relationships/slideLayout" Target="../slideLayouts/slideLayout42.xml"/></Relationships>
</file>

<file path=ppt/slideMasters/_rels/slideMaster3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3.xml"/><Relationship Id="rId1" Type="http://schemas.openxmlformats.org/officeDocument/2006/relationships/slideLayout" Target="../slideLayouts/slideLayout43.xml"/></Relationships>
</file>

<file path=ppt/slideMasters/_rels/slideMaster34.xml.rels><?xml version="1.0" encoding="UTF-8" standalone="yes"?>
<Relationships xmlns="http://schemas.openxmlformats.org/package/2006/relationships"><Relationship Id="rId2" Type="http://schemas.openxmlformats.org/officeDocument/2006/relationships/theme" Target="../theme/theme34.xml"/><Relationship Id="rId1" Type="http://schemas.openxmlformats.org/officeDocument/2006/relationships/slideLayout" Target="../slideLayouts/slideLayout44.xml"/></Relationships>
</file>

<file path=ppt/slideMasters/_rels/slideMaster35.xml.rels><?xml version="1.0" encoding="UTF-8" standalone="yes"?>
<Relationships xmlns="http://schemas.openxmlformats.org/package/2006/relationships"><Relationship Id="rId2" Type="http://schemas.openxmlformats.org/officeDocument/2006/relationships/theme" Target="../theme/theme35.xml"/><Relationship Id="rId1" Type="http://schemas.openxmlformats.org/officeDocument/2006/relationships/slideLayout" Target="../slideLayouts/slideLayout45.xml"/></Relationships>
</file>

<file path=ppt/slideMasters/_rels/slideMaster36.xml.rels><?xml version="1.0" encoding="UTF-8" standalone="yes"?>
<Relationships xmlns="http://schemas.openxmlformats.org/package/2006/relationships"><Relationship Id="rId2" Type="http://schemas.openxmlformats.org/officeDocument/2006/relationships/theme" Target="../theme/theme36.xml"/><Relationship Id="rId1" Type="http://schemas.openxmlformats.org/officeDocument/2006/relationships/slideLayout" Target="../slideLayouts/slideLayout46.xml"/></Relationships>
</file>

<file path=ppt/slideMasters/_rels/slideMaster37.xml.rels><?xml version="1.0" encoding="UTF-8" standalone="yes"?>
<Relationships xmlns="http://schemas.openxmlformats.org/package/2006/relationships"><Relationship Id="rId2" Type="http://schemas.openxmlformats.org/officeDocument/2006/relationships/theme" Target="../theme/theme37.xml"/><Relationship Id="rId1" Type="http://schemas.openxmlformats.org/officeDocument/2006/relationships/slideLayout" Target="../slideLayouts/slideLayout47.xml"/></Relationships>
</file>

<file path=ppt/slideMasters/_rels/slideMaster38.xml.rels><?xml version="1.0" encoding="UTF-8" standalone="yes"?>
<Relationships xmlns="http://schemas.openxmlformats.org/package/2006/relationships"><Relationship Id="rId2" Type="http://schemas.openxmlformats.org/officeDocument/2006/relationships/theme" Target="../theme/theme38.xml"/><Relationship Id="rId1" Type="http://schemas.openxmlformats.org/officeDocument/2006/relationships/slideLayout" Target="../slideLayouts/slideLayout48.xml"/></Relationships>
</file>

<file path=ppt/slideMasters/_rels/slideMaster39.xml.rels><?xml version="1.0" encoding="UTF-8" standalone="yes"?>
<Relationships xmlns="http://schemas.openxmlformats.org/package/2006/relationships"><Relationship Id="rId2" Type="http://schemas.openxmlformats.org/officeDocument/2006/relationships/theme" Target="../theme/theme39.xml"/><Relationship Id="rId1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40.xml.rels><?xml version="1.0" encoding="UTF-8" standalone="yes"?>
<Relationships xmlns="http://schemas.openxmlformats.org/package/2006/relationships"><Relationship Id="rId2" Type="http://schemas.openxmlformats.org/officeDocument/2006/relationships/theme" Target="../theme/theme40.xml"/><Relationship Id="rId1" Type="http://schemas.openxmlformats.org/officeDocument/2006/relationships/slideLayout" Target="../slideLayouts/slideLayout50.xml"/></Relationships>
</file>

<file path=ppt/slideMasters/_rels/slideMaster41.xml.rels><?xml version="1.0" encoding="UTF-8" standalone="yes"?>
<Relationships xmlns="http://schemas.openxmlformats.org/package/2006/relationships"><Relationship Id="rId2" Type="http://schemas.openxmlformats.org/officeDocument/2006/relationships/theme" Target="../theme/theme41.xml"/><Relationship Id="rId1" Type="http://schemas.openxmlformats.org/officeDocument/2006/relationships/slideLayout" Target="../slideLayouts/slideLayout51.xml"/></Relationships>
</file>

<file path=ppt/slideMasters/_rels/slideMaster42.xml.rels><?xml version="1.0" encoding="UTF-8" standalone="yes"?>
<Relationships xmlns="http://schemas.openxmlformats.org/package/2006/relationships"><Relationship Id="rId2" Type="http://schemas.openxmlformats.org/officeDocument/2006/relationships/theme" Target="../theme/theme42.xml"/><Relationship Id="rId1" Type="http://schemas.openxmlformats.org/officeDocument/2006/relationships/slideLayout" Target="../slideLayouts/slideLayout52.xml"/></Relationships>
</file>

<file path=ppt/slideMasters/_rels/slideMaster43.xml.rels><?xml version="1.0" encoding="UTF-8" standalone="yes"?>
<Relationships xmlns="http://schemas.openxmlformats.org/package/2006/relationships"><Relationship Id="rId2" Type="http://schemas.openxmlformats.org/officeDocument/2006/relationships/theme" Target="../theme/theme43.xml"/><Relationship Id="rId1" Type="http://schemas.openxmlformats.org/officeDocument/2006/relationships/slideLayout" Target="../slideLayouts/slideLayout53.xml"/></Relationships>
</file>

<file path=ppt/slideMasters/_rels/slideMaster4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4.xml"/><Relationship Id="rId1" Type="http://schemas.openxmlformats.org/officeDocument/2006/relationships/slideLayout" Target="../slideLayouts/slideLayout54.xml"/></Relationships>
</file>

<file path=ppt/slideMasters/_rels/slideMaster45.xml.rels><?xml version="1.0" encoding="UTF-8" standalone="yes"?>
<Relationships xmlns="http://schemas.openxmlformats.org/package/2006/relationships"><Relationship Id="rId2" Type="http://schemas.openxmlformats.org/officeDocument/2006/relationships/theme" Target="../theme/theme45.xml"/><Relationship Id="rId1" Type="http://schemas.openxmlformats.org/officeDocument/2006/relationships/slideLayout" Target="../slideLayouts/slideLayout55.xml"/></Relationships>
</file>

<file path=ppt/slideMasters/_rels/slideMaster46.xml.rels><?xml version="1.0" encoding="UTF-8" standalone="yes"?>
<Relationships xmlns="http://schemas.openxmlformats.org/package/2006/relationships"><Relationship Id="rId2" Type="http://schemas.openxmlformats.org/officeDocument/2006/relationships/theme" Target="../theme/theme46.xml"/><Relationship Id="rId1" Type="http://schemas.openxmlformats.org/officeDocument/2006/relationships/slideLayout" Target="../slideLayouts/slideLayout56.xml"/></Relationships>
</file>

<file path=ppt/slideMasters/_rels/slideMaster47.xml.rels><?xml version="1.0" encoding="UTF-8" standalone="yes"?>
<Relationships xmlns="http://schemas.openxmlformats.org/package/2006/relationships"><Relationship Id="rId2" Type="http://schemas.openxmlformats.org/officeDocument/2006/relationships/theme" Target="../theme/theme47.xml"/><Relationship Id="rId1" Type="http://schemas.openxmlformats.org/officeDocument/2006/relationships/slideLayout" Target="../slideLayouts/slideLayout57.xml"/></Relationships>
</file>

<file path=ppt/slideMasters/_rels/slideMaster48.xml.rels><?xml version="1.0" encoding="UTF-8" standalone="yes"?>
<Relationships xmlns="http://schemas.openxmlformats.org/package/2006/relationships"><Relationship Id="rId2" Type="http://schemas.openxmlformats.org/officeDocument/2006/relationships/theme" Target="../theme/theme48.xml"/><Relationship Id="rId1" Type="http://schemas.openxmlformats.org/officeDocument/2006/relationships/slideLayout" Target="../slideLayouts/slideLayout58.xml"/></Relationships>
</file>

<file path=ppt/slideMasters/_rels/slideMaster49.xml.rels><?xml version="1.0" encoding="UTF-8" standalone="yes"?>
<Relationships xmlns="http://schemas.openxmlformats.org/package/2006/relationships"><Relationship Id="rId2" Type="http://schemas.openxmlformats.org/officeDocument/2006/relationships/theme" Target="../theme/theme49.xml"/><Relationship Id="rId1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50.xml.rels><?xml version="1.0" encoding="UTF-8" standalone="yes"?>
<Relationships xmlns="http://schemas.openxmlformats.org/package/2006/relationships"><Relationship Id="rId2" Type="http://schemas.openxmlformats.org/officeDocument/2006/relationships/theme" Target="../theme/theme50.xml"/><Relationship Id="rId1" Type="http://schemas.openxmlformats.org/officeDocument/2006/relationships/slideLayout" Target="../slideLayouts/slideLayout60.xml"/></Relationships>
</file>

<file path=ppt/slideMasters/_rels/slideMaster51.xml.rels><?xml version="1.0" encoding="UTF-8" standalone="yes"?>
<Relationships xmlns="http://schemas.openxmlformats.org/package/2006/relationships"><Relationship Id="rId2" Type="http://schemas.openxmlformats.org/officeDocument/2006/relationships/theme" Target="../theme/theme51.xml"/><Relationship Id="rId1" Type="http://schemas.openxmlformats.org/officeDocument/2006/relationships/slideLayout" Target="../slideLayouts/slideLayout61.xml"/></Relationships>
</file>

<file path=ppt/slideMasters/_rels/slideMaster52.xml.rels><?xml version="1.0" encoding="UTF-8" standalone="yes"?>
<Relationships xmlns="http://schemas.openxmlformats.org/package/2006/relationships"><Relationship Id="rId2" Type="http://schemas.openxmlformats.org/officeDocument/2006/relationships/theme" Target="../theme/theme52.xml"/><Relationship Id="rId1" Type="http://schemas.openxmlformats.org/officeDocument/2006/relationships/slideLayout" Target="../slideLayouts/slideLayout62.xml"/></Relationships>
</file>

<file path=ppt/slideMasters/_rels/slideMaster53.xml.rels><?xml version="1.0" encoding="UTF-8" standalone="yes"?>
<Relationships xmlns="http://schemas.openxmlformats.org/package/2006/relationships"><Relationship Id="rId2" Type="http://schemas.openxmlformats.org/officeDocument/2006/relationships/theme" Target="../theme/theme53.xml"/><Relationship Id="rId1" Type="http://schemas.openxmlformats.org/officeDocument/2006/relationships/slideLayout" Target="../slideLayouts/slideLayout63.xml"/></Relationships>
</file>

<file path=ppt/slideMasters/_rels/slideMaster54.xml.rels><?xml version="1.0" encoding="UTF-8" standalone="yes"?>
<Relationships xmlns="http://schemas.openxmlformats.org/package/2006/relationships"><Relationship Id="rId2" Type="http://schemas.openxmlformats.org/officeDocument/2006/relationships/theme" Target="../theme/theme54.xml"/><Relationship Id="rId1" Type="http://schemas.openxmlformats.org/officeDocument/2006/relationships/slideLayout" Target="../slideLayouts/slideLayout64.xml"/></Relationships>
</file>

<file path=ppt/slideMasters/_rels/slideMaster5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5.xml"/><Relationship Id="rId1" Type="http://schemas.openxmlformats.org/officeDocument/2006/relationships/slideLayout" Target="../slideLayouts/slideLayout65.xml"/></Relationships>
</file>

<file path=ppt/slideMasters/_rels/slideMaster56.xml.rels><?xml version="1.0" encoding="UTF-8" standalone="yes"?>
<Relationships xmlns="http://schemas.openxmlformats.org/package/2006/relationships"><Relationship Id="rId2" Type="http://schemas.openxmlformats.org/officeDocument/2006/relationships/theme" Target="../theme/theme56.xml"/><Relationship Id="rId1" Type="http://schemas.openxmlformats.org/officeDocument/2006/relationships/slideLayout" Target="../slideLayouts/slideLayout66.xml"/></Relationships>
</file>

<file path=ppt/slideMasters/_rels/slideMaster57.xml.rels><?xml version="1.0" encoding="UTF-8" standalone="yes"?>
<Relationships xmlns="http://schemas.openxmlformats.org/package/2006/relationships"><Relationship Id="rId2" Type="http://schemas.openxmlformats.org/officeDocument/2006/relationships/theme" Target="../theme/theme57.xml"/><Relationship Id="rId1" Type="http://schemas.openxmlformats.org/officeDocument/2006/relationships/slideLayout" Target="../slideLayouts/slideLayout67.xml"/></Relationships>
</file>

<file path=ppt/slideMasters/_rels/slideMaster58.xml.rels><?xml version="1.0" encoding="UTF-8" standalone="yes"?>
<Relationships xmlns="http://schemas.openxmlformats.org/package/2006/relationships"><Relationship Id="rId2" Type="http://schemas.openxmlformats.org/officeDocument/2006/relationships/theme" Target="../theme/theme58.xml"/><Relationship Id="rId1" Type="http://schemas.openxmlformats.org/officeDocument/2006/relationships/slideLayout" Target="../slideLayouts/slideLayout68.xml"/></Relationships>
</file>

<file path=ppt/slideMasters/_rels/slideMaster59.xml.rels><?xml version="1.0" encoding="UTF-8" standalone="yes"?>
<Relationships xmlns="http://schemas.openxmlformats.org/package/2006/relationships"><Relationship Id="rId2" Type="http://schemas.openxmlformats.org/officeDocument/2006/relationships/theme" Target="../theme/theme59.xml"/><Relationship Id="rId1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6.xml"/></Relationships>
</file>

<file path=ppt/slideMasters/_rels/slideMaster60.xml.rels><?xml version="1.0" encoding="UTF-8" standalone="yes"?>
<Relationships xmlns="http://schemas.openxmlformats.org/package/2006/relationships"><Relationship Id="rId2" Type="http://schemas.openxmlformats.org/officeDocument/2006/relationships/theme" Target="../theme/theme60.xml"/><Relationship Id="rId1" Type="http://schemas.openxmlformats.org/officeDocument/2006/relationships/slideLayout" Target="../slideLayouts/slideLayout70.xml"/></Relationships>
</file>

<file path=ppt/slideMasters/_rels/slideMaster61.xml.rels><?xml version="1.0" encoding="UTF-8" standalone="yes"?>
<Relationships xmlns="http://schemas.openxmlformats.org/package/2006/relationships"><Relationship Id="rId2" Type="http://schemas.openxmlformats.org/officeDocument/2006/relationships/theme" Target="../theme/theme61.xml"/><Relationship Id="rId1" Type="http://schemas.openxmlformats.org/officeDocument/2006/relationships/slideLayout" Target="../slideLayouts/slideLayout71.xml"/></Relationships>
</file>

<file path=ppt/slideMasters/_rels/slideMaster62.xml.rels><?xml version="1.0" encoding="UTF-8" standalone="yes"?>
<Relationships xmlns="http://schemas.openxmlformats.org/package/2006/relationships"><Relationship Id="rId2" Type="http://schemas.openxmlformats.org/officeDocument/2006/relationships/theme" Target="../theme/theme62.xml"/><Relationship Id="rId1" Type="http://schemas.openxmlformats.org/officeDocument/2006/relationships/slideLayout" Target="../slideLayouts/slideLayout72.xml"/></Relationships>
</file>

<file path=ppt/slideMasters/_rels/slideMaster63.xml.rels><?xml version="1.0" encoding="UTF-8" standalone="yes"?>
<Relationships xmlns="http://schemas.openxmlformats.org/package/2006/relationships"><Relationship Id="rId2" Type="http://schemas.openxmlformats.org/officeDocument/2006/relationships/theme" Target="../theme/theme63.xml"/><Relationship Id="rId1" Type="http://schemas.openxmlformats.org/officeDocument/2006/relationships/slideLayout" Target="../slideLayouts/slideLayout73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Elisa\Desktop\sciebo\Layouts\Uni Projekt\Stylesheet_präsi-01.png"/>
          <p:cNvPicPr>
            <a:picLocks noChangeAspect="1" noChangeArrowheads="1"/>
          </p:cNvPicPr>
          <p:nvPr/>
        </p:nvPicPr>
        <p:blipFill>
          <a:blip r:embed="rId13" cstate="print"/>
          <a:srcRect t="47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6677E-3869-4ABC-988B-AFB11EAF6E7F}" type="datetime1">
              <a:rPr lang="de-DE" smtClean="0"/>
              <a:pPr/>
              <a:t>09.07.2019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948264" y="481818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DB5F3F1-2F4B-447C-8EC0-8801BA3768AB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637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6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762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7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01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03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31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4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6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98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8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176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17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07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605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0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39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33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02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56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01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520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74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9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22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82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16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52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27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57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73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417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85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3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00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20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15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275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88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499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88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720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89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162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50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46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77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59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754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61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48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81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30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769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971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53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63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74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0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F26F5-3CBC-4928-808C-F8303196EA6B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09.07.2019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320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4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7.pn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1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4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9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5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2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25.sv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5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9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0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5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1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8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0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mailto:thomas.ludwig@uni-siegen.de" TargetMode="External"/><Relationship Id="rId2" Type="http://schemas.openxmlformats.org/officeDocument/2006/relationships/hyperlink" Target="http://www.rendezfood.de/" TargetMode="External"/><Relationship Id="rId1" Type="http://schemas.openxmlformats.org/officeDocument/2006/relationships/slideLayout" Target="../slideLayouts/slideLayout72.xml"/><Relationship Id="rId5" Type="http://schemas.openxmlformats.org/officeDocument/2006/relationships/hyperlink" Target="https://cps.wineme.fb5.uni-siegen.de/lehre/" TargetMode="External"/><Relationship Id="rId4" Type="http://schemas.openxmlformats.org/officeDocument/2006/relationships/hyperlink" Target="mailto:philip.weber@uni-siegen.de" TargetMode="Externa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55526"/>
            <a:ext cx="1728192" cy="172819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1851670"/>
            <a:ext cx="7772400" cy="576064"/>
          </a:xfrm>
        </p:spPr>
        <p:txBody>
          <a:bodyPr>
            <a:noAutofit/>
          </a:bodyPr>
          <a:lstStyle/>
          <a:p>
            <a:r>
              <a:rPr lang="de-DE" sz="4000" dirty="0" err="1" smtClean="0"/>
              <a:t>Chatbots</a:t>
            </a:r>
            <a:r>
              <a:rPr lang="de-DE" sz="4000" dirty="0" smtClean="0"/>
              <a:t> in Geschäftsmodellprozessen</a:t>
            </a:r>
            <a:endParaRPr lang="de-DE" sz="4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63688" y="3435846"/>
            <a:ext cx="5578895" cy="686916"/>
          </a:xfrm>
        </p:spPr>
        <p:txBody>
          <a:bodyPr>
            <a:normAutofit/>
          </a:bodyPr>
          <a:lstStyle/>
          <a:p>
            <a:r>
              <a:rPr lang="de-DE" sz="1800" dirty="0" smtClean="0">
                <a:solidFill>
                  <a:schemeClr val="tx1"/>
                </a:solidFill>
              </a:rPr>
              <a:t>Ein Vortrag von </a:t>
            </a:r>
            <a:r>
              <a:rPr lang="de-DE" sz="1800" dirty="0" err="1">
                <a:solidFill>
                  <a:schemeClr val="tx1"/>
                </a:solidFill>
              </a:rPr>
              <a:t>Piriyanga</a:t>
            </a:r>
            <a:r>
              <a:rPr lang="de-DE" sz="1800" dirty="0">
                <a:solidFill>
                  <a:schemeClr val="tx1"/>
                </a:solidFill>
              </a:rPr>
              <a:t> </a:t>
            </a:r>
            <a:r>
              <a:rPr lang="de-DE" sz="1800" dirty="0" err="1">
                <a:solidFill>
                  <a:schemeClr val="tx1"/>
                </a:solidFill>
              </a:rPr>
              <a:t>Karunananthan</a:t>
            </a:r>
            <a:r>
              <a:rPr lang="de-DE" sz="1800" dirty="0">
                <a:solidFill>
                  <a:schemeClr val="tx1"/>
                </a:solidFill>
              </a:rPr>
              <a:t>, Jelena Kempe und Svenja Haupt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759" y="541144"/>
            <a:ext cx="1728192" cy="1728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Anwendungsbereiche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de-DE" dirty="0"/>
              <a:t>Wandel durch Maschinelles Lernen in 3 Bereichen:</a:t>
            </a:r>
          </a:p>
          <a:p>
            <a:r>
              <a:rPr lang="de-DE" dirty="0" smtClean="0"/>
              <a:t>Aufgabe </a:t>
            </a:r>
            <a:r>
              <a:rPr lang="de-DE" dirty="0"/>
              <a:t>und Berufe</a:t>
            </a:r>
          </a:p>
          <a:p>
            <a:r>
              <a:rPr lang="de-DE" dirty="0" smtClean="0"/>
              <a:t>Geschäftsprozesse</a:t>
            </a:r>
            <a:endParaRPr lang="de-DE" dirty="0"/>
          </a:p>
          <a:p>
            <a:r>
              <a:rPr lang="de-DE" dirty="0" smtClean="0"/>
              <a:t>Geschäftsmodelle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744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Maurer, Markus; Gerdes, J. Christian; Lenz, Barbara; Winner, Hermann (Hrsg.) (2015): „Autonomes Fahren. Technische, rechtliche und gesellschaftliche Aspekte“. Berlin, Heidelberg: Springer Berlin Heidelberg.</a:t>
            </a:r>
          </a:p>
          <a:p>
            <a:r>
              <a:rPr lang="de-DE" dirty="0"/>
              <a:t>Wilson, James; Daugherty, Paul R.; </a:t>
            </a:r>
            <a:r>
              <a:rPr lang="de-DE" dirty="0" err="1"/>
              <a:t>Bianzino</a:t>
            </a:r>
            <a:r>
              <a:rPr lang="de-DE" dirty="0"/>
              <a:t>, Nicola </a:t>
            </a:r>
            <a:r>
              <a:rPr lang="de-DE" dirty="0" err="1"/>
              <a:t>Morini</a:t>
            </a:r>
            <a:r>
              <a:rPr lang="de-DE" dirty="0"/>
              <a:t> (2017):</a:t>
            </a:r>
          </a:p>
          <a:p>
            <a:r>
              <a:rPr lang="de-DE" i="1" dirty="0" err="1"/>
              <a:t>When</a:t>
            </a:r>
            <a:r>
              <a:rPr lang="de-DE" i="1" dirty="0"/>
              <a:t> AI </a:t>
            </a:r>
            <a:r>
              <a:rPr lang="de-DE" i="1" dirty="0" err="1"/>
              <a:t>Becomes</a:t>
            </a:r>
            <a:r>
              <a:rPr lang="de-DE" i="1" dirty="0"/>
              <a:t> </a:t>
            </a:r>
            <a:r>
              <a:rPr lang="de-DE" i="1" dirty="0" err="1"/>
              <a:t>the</a:t>
            </a:r>
            <a:r>
              <a:rPr lang="de-DE" i="1" dirty="0"/>
              <a:t> New Face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Your</a:t>
            </a:r>
            <a:r>
              <a:rPr lang="de-DE" i="1" dirty="0"/>
              <a:t> Brand. </a:t>
            </a:r>
            <a:r>
              <a:rPr lang="de-DE" dirty="0"/>
              <a:t>In: Harvard Business Review, 2017. </a:t>
            </a:r>
            <a:r>
              <a:rPr lang="de-DE" u="sng" dirty="0"/>
              <a:t>https://hbr.org/2017/06/when-ai-becomes-the-new-face-of-your-brand</a:t>
            </a:r>
            <a:r>
              <a:rPr lang="de-DE" dirty="0"/>
              <a:t> (Zugriff: 01.07.2019)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100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4923054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DE" dirty="0" err="1"/>
              <a:t>Jobbot</a:t>
            </a:r>
            <a:r>
              <a:rPr lang="de-DE" dirty="0"/>
              <a:t>: </a:t>
            </a:r>
            <a:r>
              <a:rPr lang="de-DE" u="sng" dirty="0"/>
              <a:t>https://www.jobbot.me/</a:t>
            </a:r>
            <a:endParaRPr lang="de-DE" dirty="0"/>
          </a:p>
          <a:p>
            <a:r>
              <a:rPr lang="de-DE" dirty="0" err="1" smtClean="0"/>
              <a:t>JOBmehappy</a:t>
            </a:r>
            <a:r>
              <a:rPr lang="de-DE" dirty="0"/>
              <a:t>: https://de-de.facebook.com/jobmehappy/</a:t>
            </a:r>
          </a:p>
          <a:p>
            <a:r>
              <a:rPr lang="de-DE" dirty="0" err="1"/>
              <a:t>meta</a:t>
            </a:r>
            <a:r>
              <a:rPr lang="de-DE" dirty="0"/>
              <a:t> HR Unternehmensberatung GmbH (2018). </a:t>
            </a:r>
            <a:r>
              <a:rPr lang="de-DE" dirty="0" err="1"/>
              <a:t>Recruiter</a:t>
            </a:r>
            <a:r>
              <a:rPr lang="de-DE" dirty="0"/>
              <a:t> Experience Studie. Ein aktueller Blick auf die Welt der </a:t>
            </a:r>
            <a:r>
              <a:rPr lang="de-DE" dirty="0" err="1"/>
              <a:t>Recruiter</a:t>
            </a:r>
            <a:r>
              <a:rPr lang="de-DE" dirty="0"/>
              <a:t>. Studienreport. </a:t>
            </a:r>
            <a:r>
              <a:rPr lang="de-DE" dirty="0" err="1"/>
              <a:t>meta</a:t>
            </a:r>
            <a:r>
              <a:rPr lang="de-DE" dirty="0"/>
              <a:t> HR Unternehmensberatung GmbH in </a:t>
            </a:r>
            <a:r>
              <a:rPr lang="de-DE" dirty="0" err="1"/>
              <a:t>cooperation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stellenanzeigen.de GmbH &amp; Co. KG</a:t>
            </a:r>
          </a:p>
          <a:p>
            <a:r>
              <a:rPr lang="de-DE" dirty="0" err="1"/>
              <a:t>Pew</a:t>
            </a:r>
            <a:r>
              <a:rPr lang="de-DE" dirty="0"/>
              <a:t> Research Center (2016). Public </a:t>
            </a:r>
            <a:r>
              <a:rPr lang="de-DE" dirty="0" err="1"/>
              <a:t>Prediction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Future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Workforce</a:t>
            </a:r>
            <a:r>
              <a:rPr lang="de-DE" dirty="0"/>
              <a:t> Automation. 202.419.4372.</a:t>
            </a:r>
          </a:p>
          <a:p>
            <a:r>
              <a:rPr lang="de-DE" dirty="0" err="1"/>
              <a:t>PwC</a:t>
            </a:r>
            <a:r>
              <a:rPr lang="de-DE" dirty="0"/>
              <a:t> (2017). </a:t>
            </a:r>
            <a:r>
              <a:rPr lang="de-DE" dirty="0" err="1"/>
              <a:t>Bot.Me</a:t>
            </a:r>
            <a:r>
              <a:rPr lang="de-DE" dirty="0"/>
              <a:t>: A </a:t>
            </a:r>
            <a:r>
              <a:rPr lang="de-DE" dirty="0" err="1"/>
              <a:t>revolutionary</a:t>
            </a:r>
            <a:r>
              <a:rPr lang="de-DE" dirty="0"/>
              <a:t> </a:t>
            </a:r>
            <a:r>
              <a:rPr lang="de-DE" dirty="0" err="1"/>
              <a:t>partnership</a:t>
            </a:r>
            <a:r>
              <a:rPr lang="de-DE" dirty="0"/>
              <a:t>. </a:t>
            </a:r>
            <a:r>
              <a:rPr lang="de-DE" dirty="0" err="1"/>
              <a:t>How</a:t>
            </a:r>
            <a:r>
              <a:rPr lang="de-DE" dirty="0"/>
              <a:t> AI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pushing</a:t>
            </a:r>
            <a:r>
              <a:rPr lang="de-DE" dirty="0"/>
              <a:t> man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closer</a:t>
            </a:r>
            <a:r>
              <a:rPr lang="de-DE" dirty="0"/>
              <a:t> </a:t>
            </a:r>
            <a:r>
              <a:rPr lang="de-DE" dirty="0" err="1"/>
              <a:t>together</a:t>
            </a:r>
            <a:r>
              <a:rPr lang="de-DE" dirty="0"/>
              <a:t>. Consumer </a:t>
            </a:r>
            <a:r>
              <a:rPr lang="de-DE" dirty="0" err="1"/>
              <a:t>Intelligence</a:t>
            </a:r>
            <a:r>
              <a:rPr lang="de-DE" dirty="0"/>
              <a:t> Series.</a:t>
            </a:r>
          </a:p>
          <a:p>
            <a:r>
              <a:rPr lang="de-DE" dirty="0"/>
              <a:t>Interview: Judith </a:t>
            </a:r>
            <a:r>
              <a:rPr lang="de-DE" dirty="0" err="1"/>
              <a:t>Eißer</a:t>
            </a:r>
            <a:r>
              <a:rPr lang="de-DE" dirty="0"/>
              <a:t> vom 28.Mai 2019</a:t>
            </a:r>
          </a:p>
          <a:p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101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9120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Anwendungsbereiche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5" name="Inhaltsplatzhalter 4" descr="https://lh6.googleusercontent.com/ND7d850n0Cz10y0XJJMjnj3r4FZoNRI4c6hZJW_bYUwwm0c4N8xWB2Wo2rMQ77TZSWVZb-TKg8ZHP-F2XJ_nvO6I1pLG1kcKDiHmZmhgGoHBkaBZyr4EzSlbt5LQgdcjDWb0RLuO6zo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70861"/>
            <a:ext cx="4392488" cy="321305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610208" y="4083918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Quelle: </a:t>
            </a:r>
            <a:r>
              <a:rPr lang="de-DE" sz="1100" dirty="0" err="1"/>
              <a:t>Idealo</a:t>
            </a:r>
            <a:r>
              <a:rPr lang="de-DE" sz="1100" dirty="0"/>
              <a:t>. </a:t>
            </a:r>
            <a:r>
              <a:rPr lang="de-DE" sz="1100" dirty="0" err="1"/>
              <a:t>n.d</a:t>
            </a:r>
            <a:r>
              <a:rPr lang="de-DE" sz="1100" dirty="0"/>
              <a:t>. </a:t>
            </a:r>
            <a:r>
              <a:rPr lang="de-DE" sz="1100" i="1" dirty="0"/>
              <a:t>Wann finden Sie den Einsatz von </a:t>
            </a:r>
            <a:r>
              <a:rPr lang="de-DE" sz="1100" i="1" dirty="0" err="1"/>
              <a:t>Chatbots</a:t>
            </a:r>
            <a:r>
              <a:rPr lang="de-DE" sz="1100" i="1" dirty="0"/>
              <a:t> sinnvoll und wann nicht?</a:t>
            </a:r>
            <a:r>
              <a:rPr lang="de-DE" sz="1100" dirty="0"/>
              <a:t>. </a:t>
            </a:r>
            <a:r>
              <a:rPr lang="de-DE" sz="1100" dirty="0" err="1"/>
              <a:t>Statista</a:t>
            </a:r>
            <a:r>
              <a:rPr lang="de-DE" sz="1100" dirty="0"/>
              <a:t>. Zugriff am 21. Mai 2019. Verfügbar unter https://de.statista.com/statistik/daten/studie/801506/umfrage/sinnvolle-einsatzgebiete-von-chatbots-in-deutschland</a:t>
            </a:r>
            <a:r>
              <a:rPr lang="de-DE" sz="1100" dirty="0" smtClean="0"/>
              <a:t>/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44594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Anwendungsbereiche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Zunahme von </a:t>
            </a:r>
            <a:r>
              <a:rPr lang="de-DE" dirty="0" err="1"/>
              <a:t>Chatbots</a:t>
            </a:r>
            <a:r>
              <a:rPr lang="de-DE" dirty="0"/>
              <a:t> hauptsächlich in zwei Bereichen:</a:t>
            </a:r>
          </a:p>
          <a:p>
            <a:pPr fontAlgn="base"/>
            <a:r>
              <a:rPr lang="de-DE" dirty="0"/>
              <a:t>Customer Engagement</a:t>
            </a:r>
          </a:p>
          <a:p>
            <a:pPr fontAlgn="base"/>
            <a:r>
              <a:rPr lang="de-DE" dirty="0"/>
              <a:t>Commerce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755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Anwendungsbereiche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dirty="0"/>
              <a:t>Bsp. möglicher Anwendungsbereiche:</a:t>
            </a:r>
          </a:p>
          <a:p>
            <a:pPr fontAlgn="base"/>
            <a:r>
              <a:rPr lang="de-DE" dirty="0" err="1"/>
              <a:t>Chatbot</a:t>
            </a:r>
            <a:r>
              <a:rPr lang="de-DE" dirty="0"/>
              <a:t> im Call-Center</a:t>
            </a:r>
          </a:p>
          <a:p>
            <a:pPr fontAlgn="base"/>
            <a:r>
              <a:rPr lang="de-DE" dirty="0" err="1"/>
              <a:t>Chatbot</a:t>
            </a:r>
            <a:r>
              <a:rPr lang="de-DE" dirty="0"/>
              <a:t> im Recruiting</a:t>
            </a:r>
          </a:p>
          <a:p>
            <a:pPr fontAlgn="base"/>
            <a:r>
              <a:rPr lang="de-DE" dirty="0" err="1"/>
              <a:t>Chatbot</a:t>
            </a:r>
            <a:r>
              <a:rPr lang="de-DE" dirty="0"/>
              <a:t> statt Betriebsanleitung beim Auto</a:t>
            </a:r>
          </a:p>
          <a:p>
            <a:pPr fontAlgn="base"/>
            <a:r>
              <a:rPr lang="de-DE" dirty="0" err="1"/>
              <a:t>Chatbot</a:t>
            </a:r>
            <a:r>
              <a:rPr lang="de-DE" dirty="0"/>
              <a:t> bei der Jobsuche</a:t>
            </a:r>
          </a:p>
          <a:p>
            <a:pPr fontAlgn="base"/>
            <a:r>
              <a:rPr lang="de-DE" dirty="0" err="1"/>
              <a:t>Chatbots</a:t>
            </a:r>
            <a:r>
              <a:rPr lang="de-DE" dirty="0"/>
              <a:t> für </a:t>
            </a:r>
            <a:r>
              <a:rPr lang="de-DE" dirty="0" err="1"/>
              <a:t>Messengerdienste</a:t>
            </a:r>
            <a:r>
              <a:rPr lang="de-DE" dirty="0"/>
              <a:t> </a:t>
            </a:r>
          </a:p>
          <a:p>
            <a:pPr fontAlgn="base"/>
            <a:r>
              <a:rPr lang="de-DE" dirty="0" err="1"/>
              <a:t>Chatbot</a:t>
            </a:r>
            <a:r>
              <a:rPr lang="de-DE" dirty="0"/>
              <a:t> statt Suchfeld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966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Mensch-</a:t>
            </a:r>
            <a:r>
              <a:rPr lang="de-DE" dirty="0" err="1" smtClean="0"/>
              <a:t>Chatbot</a:t>
            </a:r>
            <a:r>
              <a:rPr lang="de-DE" dirty="0" smtClean="0"/>
              <a:t>-Interaktion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Hürden bei der Interaktion zwischen Mensch &amp; </a:t>
            </a:r>
            <a:r>
              <a:rPr lang="de-DE" dirty="0" err="1" smtClean="0"/>
              <a:t>Chatbot</a:t>
            </a:r>
            <a:endParaRPr lang="de-DE" dirty="0" smtClean="0"/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Kommunikationsbarrieren</a:t>
            </a:r>
            <a:endParaRPr lang="de-DE" dirty="0"/>
          </a:p>
          <a:p>
            <a:pPr marL="514350" indent="-514350" fontAlgn="base">
              <a:buFont typeface="+mj-lt"/>
              <a:buAutoNum type="arabicPeriod"/>
            </a:pPr>
            <a:r>
              <a:rPr lang="de-DE" dirty="0" smtClean="0"/>
              <a:t>Unterschiedliche </a:t>
            </a:r>
            <a:r>
              <a:rPr lang="de-DE" dirty="0"/>
              <a:t>Anforderungen von System und Benutzer </a:t>
            </a:r>
            <a:endParaRPr lang="de-DE" dirty="0" smtClean="0"/>
          </a:p>
          <a:p>
            <a:pPr marL="514350" indent="-514350" fontAlgn="base">
              <a:buFont typeface="+mj-lt"/>
              <a:buAutoNum type="arabicPeriod"/>
            </a:pPr>
            <a:r>
              <a:rPr lang="de-DE" dirty="0" smtClean="0"/>
              <a:t>Komplexität </a:t>
            </a:r>
            <a:r>
              <a:rPr lang="de-DE" dirty="0"/>
              <a:t>verteilter Systeme (Technische Herausforderungen)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223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Kommunikationsbarrieren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de-DE" b="1" dirty="0"/>
              <a:t>Menschliche Interaktion</a:t>
            </a:r>
            <a:r>
              <a:rPr lang="de-DE" dirty="0"/>
              <a:t> basiert auf verbalen, kontextbezogenen &amp; nonverbalen </a:t>
            </a:r>
            <a:r>
              <a:rPr lang="de-DE" dirty="0" smtClean="0"/>
              <a:t>Sprachsets.</a:t>
            </a:r>
            <a:r>
              <a:rPr lang="de-DE" dirty="0"/>
              <a:t> </a:t>
            </a:r>
          </a:p>
          <a:p>
            <a:pPr lvl="1" fontAlgn="base"/>
            <a:r>
              <a:rPr lang="de-DE" dirty="0"/>
              <a:t>Basis für Übermittlung von Botschaften und Lösung von Verständnisproblemen </a:t>
            </a:r>
            <a:endParaRPr lang="de-DE" dirty="0" smtClean="0"/>
          </a:p>
          <a:p>
            <a:pPr marL="457200" lvl="1" indent="0" fontAlgn="base">
              <a:buNone/>
            </a:pPr>
            <a:endParaRPr lang="de-DE" sz="1800" dirty="0"/>
          </a:p>
          <a:p>
            <a:pPr fontAlgn="base"/>
            <a:r>
              <a:rPr lang="de-DE" b="1" dirty="0" smtClean="0"/>
              <a:t>Mensch-Maschinen-Interaktion</a:t>
            </a:r>
            <a:r>
              <a:rPr lang="de-DE" dirty="0" smtClean="0"/>
              <a:t> </a:t>
            </a:r>
            <a:r>
              <a:rPr lang="de-DE" dirty="0"/>
              <a:t>geschieht durch ihren geringen Input wie durch ein Schlüsselloch (Schlüssellochproblematik</a:t>
            </a:r>
            <a:r>
              <a:rPr lang="de-DE" dirty="0" smtClean="0"/>
              <a:t>).</a:t>
            </a:r>
            <a:r>
              <a:rPr lang="de-DE" dirty="0"/>
              <a:t> </a:t>
            </a:r>
            <a:endParaRPr lang="de-DE" dirty="0" smtClean="0"/>
          </a:p>
          <a:p>
            <a:pPr marL="0" indent="0" fontAlgn="base">
              <a:buNone/>
            </a:pPr>
            <a:endParaRPr lang="de-DE" dirty="0"/>
          </a:p>
          <a:p>
            <a:r>
              <a:rPr lang="de-DE" b="1" dirty="0" smtClean="0"/>
              <a:t>Erfolgreiche </a:t>
            </a:r>
            <a:r>
              <a:rPr lang="de-DE" b="1" dirty="0"/>
              <a:t>Mensch-</a:t>
            </a:r>
            <a:r>
              <a:rPr lang="de-DE" b="1" dirty="0" err="1"/>
              <a:t>Chatbot</a:t>
            </a:r>
            <a:r>
              <a:rPr lang="de-DE" b="1" dirty="0"/>
              <a:t>-Interaktion:</a:t>
            </a:r>
            <a:r>
              <a:rPr lang="de-DE" dirty="0"/>
              <a:t> Nutzer können ihre Anliegen so formulieren, wie sie erwarten würden, dass der Computer sie </a:t>
            </a:r>
            <a:r>
              <a:rPr lang="de-DE" dirty="0" smtClean="0"/>
              <a:t>versteht.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4399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Anthropomorphisierung</a:t>
            </a:r>
            <a:r>
              <a:rPr lang="de-DE" dirty="0"/>
              <a:t> 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de-DE" dirty="0" err="1"/>
              <a:t>Chatbots</a:t>
            </a:r>
            <a:r>
              <a:rPr lang="de-DE" dirty="0"/>
              <a:t> werden zunehmend zu den Gesichtern </a:t>
            </a:r>
            <a:r>
              <a:rPr lang="de-DE" dirty="0" smtClean="0"/>
              <a:t>der Unternehmen.</a:t>
            </a:r>
            <a:br>
              <a:rPr lang="de-DE" dirty="0" smtClean="0"/>
            </a:br>
            <a:r>
              <a:rPr lang="de-DE" b="1" u="sng" dirty="0" smtClean="0"/>
              <a:t>Bsp</a:t>
            </a:r>
            <a:r>
              <a:rPr lang="de-DE" b="1" u="sng" dirty="0"/>
              <a:t>.:</a:t>
            </a:r>
            <a:r>
              <a:rPr lang="de-DE" dirty="0"/>
              <a:t> Microsoft Cortana, Apple </a:t>
            </a:r>
            <a:r>
              <a:rPr lang="de-DE" dirty="0" smtClean="0"/>
              <a:t>Siri</a:t>
            </a:r>
          </a:p>
          <a:p>
            <a:pPr marL="0" indent="0" fontAlgn="base">
              <a:buNone/>
            </a:pPr>
            <a:endParaRPr lang="de-DE" dirty="0"/>
          </a:p>
          <a:p>
            <a:r>
              <a:rPr lang="de-DE" dirty="0" smtClean="0"/>
              <a:t>Für </a:t>
            </a:r>
            <a:r>
              <a:rPr lang="de-DE" dirty="0"/>
              <a:t>Unternehmen besteht die </a:t>
            </a:r>
            <a:r>
              <a:rPr lang="de-DE" dirty="0" smtClean="0"/>
              <a:t>Herausforderung </a:t>
            </a:r>
            <a:r>
              <a:rPr lang="de-DE" dirty="0"/>
              <a:t>ihre </a:t>
            </a:r>
            <a:r>
              <a:rPr lang="de-DE" dirty="0" err="1"/>
              <a:t>Conversational</a:t>
            </a:r>
            <a:r>
              <a:rPr lang="de-DE" dirty="0"/>
              <a:t> Interfaces mit Qualitäten auszustatten, die den Unternehmenswerten </a:t>
            </a:r>
            <a:r>
              <a:rPr lang="de-DE" dirty="0" smtClean="0"/>
              <a:t>entsprechen.</a:t>
            </a:r>
            <a:br>
              <a:rPr lang="de-DE" dirty="0" smtClean="0"/>
            </a:br>
            <a:r>
              <a:rPr lang="de-DE" b="1" u="sng" dirty="0" smtClean="0"/>
              <a:t>Bsp</a:t>
            </a:r>
            <a:r>
              <a:rPr lang="de-DE" b="1" u="sng" dirty="0"/>
              <a:t>.:</a:t>
            </a:r>
            <a:r>
              <a:rPr lang="de-DE" dirty="0"/>
              <a:t> Persönlichkeitstraining von Cortana bei </a:t>
            </a:r>
            <a:r>
              <a:rPr lang="de-DE" dirty="0" smtClean="0"/>
              <a:t>Microsoft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953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Personifizierung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de-DE" dirty="0"/>
              <a:t>Kundenkommunikation wandelt sich von einer „</a:t>
            </a:r>
            <a:r>
              <a:rPr lang="de-DE" dirty="0" err="1"/>
              <a:t>One-way</a:t>
            </a:r>
            <a:r>
              <a:rPr lang="de-DE" dirty="0"/>
              <a:t> Interaction“ zu einer </a:t>
            </a:r>
            <a:r>
              <a:rPr lang="de-DE" b="1" dirty="0"/>
              <a:t>„</a:t>
            </a:r>
            <a:r>
              <a:rPr lang="de-DE" b="1" dirty="0" err="1"/>
              <a:t>Two-way</a:t>
            </a:r>
            <a:r>
              <a:rPr lang="de-DE" b="1" dirty="0"/>
              <a:t> </a:t>
            </a:r>
            <a:r>
              <a:rPr lang="de-DE" b="1" dirty="0" err="1"/>
              <a:t>Relationship</a:t>
            </a:r>
            <a:r>
              <a:rPr lang="de-DE" b="1" dirty="0" smtClean="0"/>
              <a:t>”</a:t>
            </a:r>
            <a:r>
              <a:rPr lang="de-DE" dirty="0" smtClean="0"/>
              <a:t>.</a:t>
            </a:r>
            <a:endParaRPr lang="de-DE" dirty="0"/>
          </a:p>
          <a:p>
            <a:pPr fontAlgn="base"/>
            <a:endParaRPr lang="de-DE" dirty="0" smtClean="0"/>
          </a:p>
          <a:p>
            <a:pPr fontAlgn="base"/>
            <a:r>
              <a:rPr lang="de-DE" dirty="0" smtClean="0"/>
              <a:t>Personifizierung </a:t>
            </a:r>
            <a:r>
              <a:rPr lang="de-DE" dirty="0"/>
              <a:t>des Interfaces </a:t>
            </a:r>
            <a:r>
              <a:rPr lang="de-DE" dirty="0" smtClean="0"/>
              <a:t>auf </a:t>
            </a:r>
            <a:r>
              <a:rPr lang="de-DE" dirty="0"/>
              <a:t>sprachlicher </a:t>
            </a:r>
            <a:r>
              <a:rPr lang="de-DE" dirty="0" smtClean="0"/>
              <a:t>Ebene + soziale </a:t>
            </a:r>
            <a:r>
              <a:rPr lang="de-DE" dirty="0"/>
              <a:t>Interpretation des Charakters  </a:t>
            </a:r>
          </a:p>
          <a:p>
            <a:pPr lvl="1" fontAlgn="base"/>
            <a:r>
              <a:rPr lang="de-DE" dirty="0"/>
              <a:t>Faktoren wie Attraktivität, Gesichtsausdruck, Alter, </a:t>
            </a:r>
            <a:r>
              <a:rPr lang="de-DE" dirty="0" smtClean="0"/>
              <a:t>Geschlecht</a:t>
            </a: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477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Persönlichkeitsmerkmale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de-DE" dirty="0"/>
              <a:t>Wichtigsten Persönlichkeitsmerkmale bei </a:t>
            </a:r>
            <a:r>
              <a:rPr lang="de-DE" dirty="0" err="1"/>
              <a:t>Chatbots</a:t>
            </a:r>
            <a:r>
              <a:rPr lang="de-DE" dirty="0"/>
              <a:t>:</a:t>
            </a:r>
          </a:p>
          <a:p>
            <a:pPr lvl="1" fontAlgn="base"/>
            <a:r>
              <a:rPr lang="de-DE" dirty="0"/>
              <a:t>Dominanz &amp; Unterwürfigkeit</a:t>
            </a:r>
          </a:p>
          <a:p>
            <a:pPr lvl="1" fontAlgn="base"/>
            <a:r>
              <a:rPr lang="de-DE" dirty="0"/>
              <a:t>Freundlichkeit &amp; Unfreundlichkeit </a:t>
            </a:r>
            <a:endParaRPr lang="de-DE" dirty="0" smtClean="0"/>
          </a:p>
          <a:p>
            <a:pPr marL="457200" lvl="1" indent="0" fontAlgn="base">
              <a:buNone/>
            </a:pPr>
            <a:endParaRPr lang="de-DE" dirty="0"/>
          </a:p>
          <a:p>
            <a:pPr fontAlgn="base"/>
            <a:r>
              <a:rPr lang="de-DE" dirty="0" smtClean="0"/>
              <a:t>Menschliche </a:t>
            </a:r>
            <a:r>
              <a:rPr lang="de-DE" dirty="0"/>
              <a:t>Zuordnung geschieht </a:t>
            </a:r>
            <a:r>
              <a:rPr lang="de-DE" dirty="0" smtClean="0"/>
              <a:t>automatisch:</a:t>
            </a:r>
            <a:r>
              <a:rPr lang="de-DE" dirty="0"/>
              <a:t> </a:t>
            </a:r>
          </a:p>
          <a:p>
            <a:pPr lvl="1" fontAlgn="base"/>
            <a:r>
              <a:rPr lang="de-DE" dirty="0"/>
              <a:t>Nutzer nehmen Systeme mit ähnlichen Persönlichkeitsmerkmalen als kompetenter und effizienter </a:t>
            </a:r>
            <a:r>
              <a:rPr lang="de-DE" dirty="0" smtClean="0"/>
              <a:t>wahr.</a:t>
            </a:r>
            <a:r>
              <a:rPr lang="de-DE" dirty="0"/>
              <a:t> </a:t>
            </a:r>
            <a:endParaRPr lang="de-DE" sz="1800" dirty="0"/>
          </a:p>
          <a:p>
            <a:pPr lvl="1" fontAlgn="base"/>
            <a:r>
              <a:rPr lang="de-DE" dirty="0"/>
              <a:t>Persönlichkeitsmerkmale sind von dem Ziel des Produktes </a:t>
            </a:r>
            <a:r>
              <a:rPr lang="de-DE" dirty="0" smtClean="0"/>
              <a:t>abhängig.</a:t>
            </a:r>
            <a:r>
              <a:rPr lang="de-DE" dirty="0"/>
              <a:t> </a:t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726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Umgangsformen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de-DE" dirty="0"/>
              <a:t>Benutzer nehmen eine Art soziales Verhalten des Bots wahr</a:t>
            </a:r>
          </a:p>
          <a:p>
            <a:pPr fontAlgn="base"/>
            <a:r>
              <a:rPr lang="de-DE" dirty="0"/>
              <a:t>Konversationsgrundlagen der menschlichen Interaktion:</a:t>
            </a:r>
          </a:p>
          <a:p>
            <a:pPr marL="0" indent="0">
              <a:buNone/>
            </a:pPr>
            <a:r>
              <a:rPr lang="de-DE" dirty="0" smtClean="0"/>
              <a:t>	1</a:t>
            </a:r>
            <a:r>
              <a:rPr lang="de-DE" dirty="0"/>
              <a:t>) Qualität</a:t>
            </a:r>
          </a:p>
          <a:p>
            <a:pPr marL="0" indent="0">
              <a:buNone/>
            </a:pPr>
            <a:r>
              <a:rPr lang="de-DE" dirty="0" smtClean="0"/>
              <a:t>	2</a:t>
            </a:r>
            <a:r>
              <a:rPr lang="de-DE" dirty="0"/>
              <a:t>) Quantität</a:t>
            </a:r>
          </a:p>
          <a:p>
            <a:pPr marL="0" indent="0">
              <a:buNone/>
            </a:pPr>
            <a:r>
              <a:rPr lang="de-DE" dirty="0" smtClean="0"/>
              <a:t>	3</a:t>
            </a:r>
            <a:r>
              <a:rPr lang="de-DE" dirty="0"/>
              <a:t>) Relevanz</a:t>
            </a:r>
          </a:p>
          <a:p>
            <a:pPr marL="0" indent="0">
              <a:buNone/>
            </a:pPr>
            <a:r>
              <a:rPr lang="de-DE" dirty="0" smtClean="0"/>
              <a:t>	4</a:t>
            </a:r>
            <a:r>
              <a:rPr lang="de-DE" dirty="0"/>
              <a:t>) Klarheit</a:t>
            </a:r>
          </a:p>
          <a:p>
            <a:pPr marL="0" indent="0">
              <a:buNone/>
            </a:pPr>
            <a:r>
              <a:rPr lang="de-DE" b="1" dirty="0" smtClean="0"/>
              <a:t>	→</a:t>
            </a:r>
            <a:r>
              <a:rPr lang="de-DE" dirty="0"/>
              <a:t> </a:t>
            </a:r>
            <a:r>
              <a:rPr lang="de-DE" dirty="0" smtClean="0"/>
              <a:t>Lassen </a:t>
            </a:r>
            <a:r>
              <a:rPr lang="de-DE" dirty="0"/>
              <a:t>sich auf die Mensch-Maschinen-Interaktion </a:t>
            </a: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/>
              <a:t> </a:t>
            </a:r>
            <a:r>
              <a:rPr lang="de-DE" dirty="0" smtClean="0"/>
              <a:t>                  übertragen</a:t>
            </a:r>
            <a:endParaRPr lang="de-DE" dirty="0"/>
          </a:p>
          <a:p>
            <a:r>
              <a:rPr lang="de-DE" dirty="0" smtClean="0"/>
              <a:t>Einer </a:t>
            </a:r>
            <a:r>
              <a:rPr lang="de-DE" dirty="0"/>
              <a:t>Nichtbeachtung wird soziale Bedeutung durch Menschen </a:t>
            </a:r>
            <a:r>
              <a:rPr lang="de-DE" dirty="0" smtClean="0"/>
              <a:t>zugeschrieben.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5660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e-DE" b="1" dirty="0"/>
              <a:t>1.      </a:t>
            </a:r>
            <a:r>
              <a:rPr lang="de-DE" b="1" dirty="0" err="1"/>
              <a:t>Deﬁnition</a:t>
            </a:r>
            <a:r>
              <a:rPr lang="de-DE" b="1" dirty="0"/>
              <a:t> von </a:t>
            </a:r>
            <a:r>
              <a:rPr lang="de-DE" b="1" dirty="0" err="1"/>
              <a:t>Chatbots</a:t>
            </a:r>
            <a:r>
              <a:rPr lang="de-DE" b="1" dirty="0"/>
              <a:t> </a:t>
            </a:r>
          </a:p>
          <a:p>
            <a:pPr marL="0" indent="0">
              <a:buNone/>
            </a:pPr>
            <a:r>
              <a:rPr lang="de-DE" b="1" dirty="0"/>
              <a:t>2.      </a:t>
            </a:r>
            <a:r>
              <a:rPr lang="de-DE" b="1" dirty="0" smtClean="0"/>
              <a:t>Entwicklung und Funktionen </a:t>
            </a:r>
            <a:r>
              <a:rPr lang="de-DE" b="1" dirty="0"/>
              <a:t>von </a:t>
            </a:r>
            <a:r>
              <a:rPr lang="de-DE" b="1" dirty="0" err="1"/>
              <a:t>Chatbots</a:t>
            </a:r>
            <a:endParaRPr lang="de-DE" b="1" dirty="0"/>
          </a:p>
          <a:p>
            <a:pPr marL="0" indent="0">
              <a:buNone/>
            </a:pPr>
            <a:r>
              <a:rPr lang="de-DE" b="1" dirty="0"/>
              <a:t>3.      Anwendungsbereiche</a:t>
            </a:r>
          </a:p>
          <a:p>
            <a:pPr marL="0" indent="0">
              <a:buNone/>
            </a:pPr>
            <a:r>
              <a:rPr lang="de-DE" b="1" dirty="0" smtClean="0"/>
              <a:t>4.    </a:t>
            </a:r>
            <a:r>
              <a:rPr lang="de-DE" b="1" dirty="0"/>
              <a:t>  Mensch-</a:t>
            </a:r>
            <a:r>
              <a:rPr lang="de-DE" b="1" dirty="0" err="1"/>
              <a:t>Chatbot</a:t>
            </a:r>
            <a:r>
              <a:rPr lang="de-DE" b="1" dirty="0"/>
              <a:t>-Interaktion</a:t>
            </a:r>
          </a:p>
          <a:p>
            <a:pPr marL="0" indent="0">
              <a:buNone/>
            </a:pPr>
            <a:r>
              <a:rPr lang="de-DE" dirty="0" smtClean="0"/>
              <a:t>          4.1      Kommunikationsbarrieren</a:t>
            </a:r>
            <a:endParaRPr lang="de-DE" dirty="0"/>
          </a:p>
          <a:p>
            <a:pPr marL="0" indent="0">
              <a:buNone/>
            </a:pPr>
            <a:r>
              <a:rPr lang="de-DE" dirty="0" smtClean="0"/>
              <a:t>          4.2      </a:t>
            </a:r>
            <a:r>
              <a:rPr lang="de-DE" dirty="0" err="1" smtClean="0"/>
              <a:t>Anthropomorphisierung</a:t>
            </a:r>
            <a:r>
              <a:rPr lang="de-DE" dirty="0" smtClean="0"/>
              <a:t> </a:t>
            </a:r>
            <a:r>
              <a:rPr lang="de-DE" dirty="0"/>
              <a:t>&amp; Personifizierung</a:t>
            </a:r>
          </a:p>
          <a:p>
            <a:pPr marL="0" indent="0">
              <a:buNone/>
            </a:pPr>
            <a:r>
              <a:rPr lang="de-DE" dirty="0" smtClean="0"/>
              <a:t>          </a:t>
            </a:r>
            <a:r>
              <a:rPr lang="de-DE" dirty="0"/>
              <a:t>4</a:t>
            </a:r>
            <a:r>
              <a:rPr lang="de-DE" dirty="0" smtClean="0"/>
              <a:t>.3      Fehlermanagement </a:t>
            </a:r>
            <a:r>
              <a:rPr lang="de-DE" dirty="0"/>
              <a:t>und Anreize zum </a:t>
            </a:r>
            <a:r>
              <a:rPr lang="de-DE" dirty="0" err="1" smtClean="0"/>
              <a:t>Self</a:t>
            </a:r>
            <a:r>
              <a:rPr lang="de-DE" dirty="0" smtClean="0"/>
              <a:t>-Service</a:t>
            </a:r>
          </a:p>
          <a:p>
            <a:pPr marL="0" indent="0">
              <a:buNone/>
            </a:pPr>
            <a:r>
              <a:rPr lang="de-DE" b="1" dirty="0" smtClean="0"/>
              <a:t>5.      </a:t>
            </a:r>
            <a:r>
              <a:rPr lang="de-DE" b="1" dirty="0"/>
              <a:t>Konsequenzen für den </a:t>
            </a:r>
            <a:r>
              <a:rPr lang="de-DE" b="1" dirty="0" err="1"/>
              <a:t>Jobmarkt</a:t>
            </a:r>
            <a:endParaRPr lang="de-DE" b="1" dirty="0"/>
          </a:p>
          <a:p>
            <a:pPr marL="0" indent="0">
              <a:buNone/>
            </a:pPr>
            <a:r>
              <a:rPr lang="de-DE" dirty="0"/>
              <a:t>          </a:t>
            </a:r>
            <a:r>
              <a:rPr lang="de-DE" dirty="0" smtClean="0"/>
              <a:t>5.1</a:t>
            </a:r>
            <a:r>
              <a:rPr lang="de-DE" dirty="0"/>
              <a:t>      Investition vs. Einsparung von Personalkosten</a:t>
            </a:r>
          </a:p>
          <a:p>
            <a:pPr marL="0" indent="0">
              <a:buNone/>
            </a:pPr>
            <a:r>
              <a:rPr lang="de-DE" dirty="0"/>
              <a:t>          </a:t>
            </a:r>
            <a:r>
              <a:rPr lang="de-DE" dirty="0" smtClean="0"/>
              <a:t>5.2</a:t>
            </a:r>
            <a:r>
              <a:rPr lang="de-DE" dirty="0"/>
              <a:t>      Problematik des Wegfalls von Jobs</a:t>
            </a:r>
          </a:p>
          <a:p>
            <a:pPr marL="0" indent="0">
              <a:buNone/>
            </a:pPr>
            <a:r>
              <a:rPr lang="de-DE" b="1" dirty="0" smtClean="0"/>
              <a:t>6.       Beispiel: </a:t>
            </a:r>
            <a:r>
              <a:rPr lang="de-DE" b="1" dirty="0" err="1" smtClean="0"/>
              <a:t>Chatbots</a:t>
            </a:r>
            <a:r>
              <a:rPr lang="de-DE" b="1" dirty="0" smtClean="0"/>
              <a:t> im Recruiting</a:t>
            </a:r>
          </a:p>
          <a:p>
            <a:pPr marL="0" indent="0">
              <a:buNone/>
            </a:pPr>
            <a:r>
              <a:rPr lang="de-DE" dirty="0" smtClean="0"/>
              <a:t>          6.1</a:t>
            </a:r>
            <a:r>
              <a:rPr lang="de-DE" dirty="0"/>
              <a:t>      </a:t>
            </a:r>
            <a:r>
              <a:rPr lang="de-DE" dirty="0" err="1"/>
              <a:t>Chatbots</a:t>
            </a:r>
            <a:r>
              <a:rPr lang="de-DE" dirty="0"/>
              <a:t> im Recruiting </a:t>
            </a:r>
          </a:p>
          <a:p>
            <a:pPr marL="0" indent="0">
              <a:buNone/>
            </a:pPr>
            <a:r>
              <a:rPr lang="de-DE" dirty="0"/>
              <a:t>          </a:t>
            </a:r>
            <a:r>
              <a:rPr lang="de-DE" dirty="0" smtClean="0"/>
              <a:t>6.2</a:t>
            </a:r>
            <a:r>
              <a:rPr lang="de-DE" dirty="0"/>
              <a:t>      </a:t>
            </a:r>
            <a:r>
              <a:rPr lang="de-DE" dirty="0" err="1"/>
              <a:t>Chatbots</a:t>
            </a:r>
            <a:r>
              <a:rPr lang="de-DE" dirty="0"/>
              <a:t> bei der Jobsuche</a:t>
            </a:r>
          </a:p>
          <a:p>
            <a:pPr marL="0" indent="0">
              <a:buNone/>
            </a:pPr>
            <a:r>
              <a:rPr lang="de-DE" b="1" dirty="0"/>
              <a:t>7</a:t>
            </a:r>
            <a:r>
              <a:rPr lang="de-DE" b="1" dirty="0" smtClean="0"/>
              <a:t>.</a:t>
            </a:r>
            <a:r>
              <a:rPr lang="de-DE" b="1" dirty="0"/>
              <a:t>      Expertenvortrag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Umgangsformen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de-DE" dirty="0"/>
              <a:t>Synchronismus bei der Konversation </a:t>
            </a:r>
          </a:p>
          <a:p>
            <a:pPr lvl="1" fontAlgn="base"/>
            <a:r>
              <a:rPr lang="de-DE" dirty="0"/>
              <a:t>Nonverbale Äußerungen </a:t>
            </a:r>
            <a:endParaRPr lang="de-DE" dirty="0" smtClean="0"/>
          </a:p>
          <a:p>
            <a:pPr lvl="1" fontAlgn="base"/>
            <a:r>
              <a:rPr lang="de-DE" dirty="0" smtClean="0"/>
              <a:t>Störungen</a:t>
            </a:r>
            <a:endParaRPr lang="de-DE" dirty="0"/>
          </a:p>
          <a:p>
            <a:pPr fontAlgn="base"/>
            <a:r>
              <a:rPr lang="de-DE" dirty="0"/>
              <a:t>Für Unternehmen gilt:</a:t>
            </a:r>
          </a:p>
          <a:p>
            <a:pPr lvl="1" fontAlgn="base"/>
            <a:r>
              <a:rPr lang="de-DE" dirty="0" err="1"/>
              <a:t>Chatbots</a:t>
            </a:r>
            <a:r>
              <a:rPr lang="de-DE" dirty="0"/>
              <a:t> mit einer konsistenten Persönlichkeit auszustatten</a:t>
            </a:r>
          </a:p>
          <a:p>
            <a:pPr lvl="1" fontAlgn="base"/>
            <a:r>
              <a:rPr lang="de-DE" dirty="0" smtClean="0"/>
              <a:t>Emotionen durch Smalltalk mit einzubinden</a:t>
            </a:r>
          </a:p>
          <a:p>
            <a:pPr lvl="1" fontAlgn="base"/>
            <a:r>
              <a:rPr lang="de-DE" b="1" u="sng" dirty="0" smtClean="0"/>
              <a:t>Contra</a:t>
            </a:r>
            <a:r>
              <a:rPr lang="de-DE" b="1" u="sng" dirty="0"/>
              <a:t>:</a:t>
            </a:r>
            <a:r>
              <a:rPr lang="de-DE" dirty="0"/>
              <a:t> Aufwendige Gestaltung und kontinuierliche Pflege des Bots sowie hohes Fehlerpotenzial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927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Geschlechterstereotypen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de-DE" dirty="0"/>
              <a:t>Geschlechtsgebundene Wahrnehmung von Stimmen bei </a:t>
            </a:r>
            <a:r>
              <a:rPr lang="de-DE" dirty="0" err="1"/>
              <a:t>Chatbots</a:t>
            </a:r>
            <a:r>
              <a:rPr lang="de-DE" dirty="0"/>
              <a:t> </a:t>
            </a:r>
          </a:p>
          <a:p>
            <a:pPr lvl="1" fontAlgn="base"/>
            <a:r>
              <a:rPr lang="de-DE" dirty="0"/>
              <a:t>Frauenstimmen: Freundlich und kompetent (Frauenjob Assistentin)</a:t>
            </a:r>
          </a:p>
          <a:p>
            <a:pPr lvl="1" fontAlgn="base"/>
            <a:r>
              <a:rPr lang="de-DE" dirty="0"/>
              <a:t>Unterscheidung maskuliner &amp; femininer Frauenstimmen</a:t>
            </a:r>
          </a:p>
          <a:p>
            <a:pPr marL="0" indent="0">
              <a:buNone/>
            </a:pPr>
            <a:endParaRPr lang="de-DE" b="1" u="sng" dirty="0"/>
          </a:p>
          <a:p>
            <a:r>
              <a:rPr lang="de-DE" b="1" u="sng" dirty="0" smtClean="0"/>
              <a:t>Risiko</a:t>
            </a:r>
            <a:r>
              <a:rPr lang="de-DE" b="1" u="sng" dirty="0"/>
              <a:t>:</a:t>
            </a:r>
            <a:r>
              <a:rPr lang="de-DE" dirty="0"/>
              <a:t> Mögliche negative Assoziationen bei </a:t>
            </a:r>
            <a:r>
              <a:rPr lang="de-DE" dirty="0" err="1"/>
              <a:t>Chatbot</a:t>
            </a:r>
            <a:r>
              <a:rPr lang="de-DE" dirty="0"/>
              <a:t> können auch auf Haltung </a:t>
            </a:r>
            <a:r>
              <a:rPr lang="de-DE" dirty="0" err="1"/>
              <a:t>ggü</a:t>
            </a:r>
            <a:r>
              <a:rPr lang="de-DE" dirty="0"/>
              <a:t>. des Unternehmens übertragen werden</a:t>
            </a:r>
          </a:p>
          <a:p>
            <a:pPr fontAlgn="base"/>
            <a:r>
              <a:rPr lang="de-DE" dirty="0" smtClean="0"/>
              <a:t>Charakter </a:t>
            </a:r>
            <a:r>
              <a:rPr lang="de-DE" dirty="0"/>
              <a:t>des Bots muss konsistent sein und zu den Zielen des Unternehmens </a:t>
            </a:r>
            <a:r>
              <a:rPr lang="de-DE" dirty="0" smtClean="0"/>
              <a:t>passen</a:t>
            </a:r>
            <a:br>
              <a:rPr lang="de-DE" dirty="0" smtClean="0"/>
            </a:br>
            <a:r>
              <a:rPr lang="de-DE" b="1" u="sng" dirty="0" smtClean="0"/>
              <a:t>Bsp</a:t>
            </a:r>
            <a:r>
              <a:rPr lang="de-DE" b="1" u="sng" dirty="0"/>
              <a:t>.:</a:t>
            </a:r>
            <a:r>
              <a:rPr lang="de-DE" dirty="0"/>
              <a:t> Voicemail Systeme mit zwei Stimmen für verschiedene Mitteilung verwenden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761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Fehlermanagement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de-DE" dirty="0"/>
              <a:t>Konsistenter </a:t>
            </a:r>
            <a:r>
              <a:rPr lang="de-DE" dirty="0" err="1"/>
              <a:t>M</a:t>
            </a:r>
            <a:r>
              <a:rPr lang="de-DE" dirty="0" err="1" smtClean="0"/>
              <a:t>ultichannel</a:t>
            </a:r>
            <a:r>
              <a:rPr lang="de-DE" dirty="0" smtClean="0"/>
              <a:t> </a:t>
            </a:r>
            <a:r>
              <a:rPr lang="de-DE" dirty="0"/>
              <a:t>Kontakt </a:t>
            </a:r>
          </a:p>
          <a:p>
            <a:pPr lvl="1" fontAlgn="base"/>
            <a:r>
              <a:rPr lang="de-DE" dirty="0"/>
              <a:t>Kundenanfragen durch den </a:t>
            </a:r>
            <a:r>
              <a:rPr lang="de-DE" dirty="0" err="1"/>
              <a:t>Self</a:t>
            </a:r>
            <a:r>
              <a:rPr lang="de-DE" dirty="0"/>
              <a:t>-Service abfangen </a:t>
            </a:r>
          </a:p>
          <a:p>
            <a:pPr lvl="1" fontAlgn="base"/>
            <a:r>
              <a:rPr lang="de-DE" dirty="0"/>
              <a:t>Bei komplexeren Fällen an Kundencenter weiterleiten (Kommunikation über Telefon, Mail oder Chat) </a:t>
            </a:r>
          </a:p>
          <a:p>
            <a:pPr marL="0" indent="0">
              <a:buNone/>
            </a:pPr>
            <a:endParaRPr lang="de-DE" dirty="0"/>
          </a:p>
          <a:p>
            <a:pPr fontAlgn="base"/>
            <a:r>
              <a:rPr lang="de-DE" dirty="0"/>
              <a:t>Kontinuierliches Einpflegen von Daten (Kundencenter Beantwortungen) in </a:t>
            </a:r>
            <a:r>
              <a:rPr lang="de-DE" dirty="0" err="1"/>
              <a:t>Chatbot</a:t>
            </a:r>
            <a:endParaRPr lang="de-DE" dirty="0"/>
          </a:p>
          <a:p>
            <a:pPr lvl="1" fontAlgn="base"/>
            <a:r>
              <a:rPr lang="de-DE" dirty="0"/>
              <a:t>Knowledge Datenbank ausbauen, um Informationsbedarf der Kunden effizient zu decken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68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Anreize zum </a:t>
            </a:r>
            <a:r>
              <a:rPr lang="de-DE" dirty="0" err="1"/>
              <a:t>Self</a:t>
            </a:r>
            <a:r>
              <a:rPr lang="de-DE" dirty="0"/>
              <a:t>-Service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de-DE" dirty="0"/>
              <a:t>Nutzer brauchen </a:t>
            </a:r>
            <a:r>
              <a:rPr lang="de-DE" b="1" u="sng" dirty="0"/>
              <a:t>Anreize</a:t>
            </a:r>
            <a:r>
              <a:rPr lang="de-DE" dirty="0"/>
              <a:t> um </a:t>
            </a:r>
            <a:r>
              <a:rPr lang="de-DE" dirty="0" err="1"/>
              <a:t>Self</a:t>
            </a:r>
            <a:r>
              <a:rPr lang="de-DE" dirty="0"/>
              <a:t>-Service tatsächlich zu nutzen </a:t>
            </a:r>
          </a:p>
          <a:p>
            <a:pPr lvl="1" fontAlgn="base"/>
            <a:r>
              <a:rPr lang="de-DE" dirty="0"/>
              <a:t>Bevorzugung der </a:t>
            </a:r>
            <a:r>
              <a:rPr lang="de-DE" dirty="0" err="1"/>
              <a:t>Self</a:t>
            </a:r>
            <a:r>
              <a:rPr lang="de-DE" dirty="0"/>
              <a:t>-Service Nutzer in Kundencenter-Warteschleife</a:t>
            </a:r>
          </a:p>
          <a:p>
            <a:pPr lvl="1" fontAlgn="base"/>
            <a:r>
              <a:rPr lang="de-DE" dirty="0"/>
              <a:t>Online-Tutorials und visuelle Sichtbarmachung der </a:t>
            </a:r>
            <a:r>
              <a:rPr lang="de-DE" dirty="0" err="1" smtClean="0"/>
              <a:t>Self</a:t>
            </a:r>
            <a:r>
              <a:rPr lang="de-DE" dirty="0" smtClean="0"/>
              <a:t>-Service-Funktion</a:t>
            </a:r>
            <a:br>
              <a:rPr lang="de-DE" dirty="0" smtClean="0"/>
            </a:br>
            <a:r>
              <a:rPr lang="de-DE" b="1" u="sng" dirty="0" smtClean="0"/>
              <a:t>Stichwort</a:t>
            </a:r>
            <a:r>
              <a:rPr lang="de-DE" b="1" u="sng" dirty="0"/>
              <a:t>:</a:t>
            </a:r>
            <a:r>
              <a:rPr lang="de-DE" dirty="0"/>
              <a:t> Suchkosten (Friktion verringern) 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b="1" u="sng" dirty="0" smtClean="0"/>
              <a:t>Bsp</a:t>
            </a:r>
            <a:r>
              <a:rPr lang="de-DE" b="1" u="sng" dirty="0"/>
              <a:t>.:</a:t>
            </a:r>
            <a:r>
              <a:rPr lang="de-DE" dirty="0"/>
              <a:t> Kundenkommunikation über den Facebook Messenger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571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Konsequenzen für den </a:t>
            </a:r>
            <a:r>
              <a:rPr lang="de-DE" dirty="0" err="1" smtClean="0"/>
              <a:t>Jobmarkt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/>
              <a:t>Keine Berufsfelder fallen weg, sondern Aufgaben!</a:t>
            </a:r>
          </a:p>
          <a:p>
            <a:pPr fontAlgn="base"/>
            <a:r>
              <a:rPr lang="de-DE" dirty="0"/>
              <a:t>Stand heutiger </a:t>
            </a:r>
            <a:r>
              <a:rPr lang="de-DE" dirty="0" err="1" smtClean="0"/>
              <a:t>Chatbots</a:t>
            </a:r>
            <a:r>
              <a:rPr lang="de-DE" dirty="0" smtClean="0"/>
              <a:t> </a:t>
            </a:r>
            <a:r>
              <a:rPr lang="de-DE" dirty="0"/>
              <a:t>sind diese nicht in der Lage Menschen zu ersetzen</a:t>
            </a:r>
          </a:p>
          <a:p>
            <a:pPr fontAlgn="base"/>
            <a:r>
              <a:rPr lang="de-DE" dirty="0" smtClean="0"/>
              <a:t>Anfragen </a:t>
            </a:r>
            <a:r>
              <a:rPr lang="de-DE" dirty="0"/>
              <a:t>möglichst schnell beantworten (24/7) </a:t>
            </a:r>
            <a:endParaRPr lang="de-DE" dirty="0" smtClean="0"/>
          </a:p>
          <a:p>
            <a:pPr fontAlgn="base"/>
            <a:r>
              <a:rPr lang="de-DE" dirty="0" smtClean="0"/>
              <a:t>Zeit/Kosten sparen</a:t>
            </a:r>
            <a:endParaRPr lang="de-DE" dirty="0"/>
          </a:p>
          <a:p>
            <a:pPr fontAlgn="base"/>
            <a:r>
              <a:rPr lang="de-DE" dirty="0"/>
              <a:t>Entlastung in </a:t>
            </a:r>
            <a:r>
              <a:rPr lang="de-DE" dirty="0" smtClean="0"/>
              <a:t>repetitiven Aufgaben; </a:t>
            </a:r>
            <a:r>
              <a:rPr lang="de-DE" dirty="0"/>
              <a:t>Anfragen sollen gleichzeitig bearbeitet werden </a:t>
            </a:r>
            <a:r>
              <a:rPr lang="de-DE" dirty="0" smtClean="0"/>
              <a:t>können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2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Konsequenzen für den </a:t>
            </a:r>
            <a:r>
              <a:rPr lang="de-DE" dirty="0" err="1"/>
              <a:t>Jobmarkt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Konsequenzen für ausgelagerte </a:t>
            </a:r>
            <a:r>
              <a:rPr lang="de-DE" b="1" dirty="0" smtClean="0"/>
              <a:t>Jobs</a:t>
            </a:r>
          </a:p>
          <a:p>
            <a:r>
              <a:rPr lang="de-DE" dirty="0" smtClean="0"/>
              <a:t>Wegfall </a:t>
            </a:r>
            <a:r>
              <a:rPr lang="de-DE" dirty="0"/>
              <a:t>der Jobs ist denkbar</a:t>
            </a:r>
          </a:p>
          <a:p>
            <a:pPr fontAlgn="base"/>
            <a:r>
              <a:rPr lang="de-DE" dirty="0"/>
              <a:t>Erfordert Umorientierung, </a:t>
            </a:r>
            <a:r>
              <a:rPr lang="de-DE" dirty="0" smtClean="0"/>
              <a:t>damit </a:t>
            </a:r>
            <a:r>
              <a:rPr lang="de-DE" dirty="0"/>
              <a:t>Personal auch andere Aufgaben übernehmen kann → erfordert Flexibilität des Personals</a:t>
            </a:r>
          </a:p>
          <a:p>
            <a:r>
              <a:rPr lang="de-DE" u="sng" dirty="0"/>
              <a:t>A</a:t>
            </a:r>
            <a:r>
              <a:rPr lang="de-DE" u="sng" dirty="0" smtClean="0"/>
              <a:t>ber</a:t>
            </a:r>
            <a:r>
              <a:rPr lang="de-DE" u="sng" dirty="0"/>
              <a:t>:</a:t>
            </a:r>
            <a:r>
              <a:rPr lang="de-DE" dirty="0"/>
              <a:t> generelles Problem der Digitalisierung und Automatisierung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39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</a:t>
            </a:r>
            <a:r>
              <a:rPr lang="de-DE" dirty="0" err="1" smtClean="0"/>
              <a:t>Chatbots</a:t>
            </a:r>
            <a:r>
              <a:rPr lang="de-DE" dirty="0" smtClean="0"/>
              <a:t> </a:t>
            </a:r>
            <a:r>
              <a:rPr lang="de-DE" dirty="0"/>
              <a:t>im Recruiting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4598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b="1" dirty="0"/>
              <a:t>Wo werden </a:t>
            </a:r>
            <a:r>
              <a:rPr lang="de-DE" b="1" dirty="0" err="1"/>
              <a:t>Chatbots</a:t>
            </a:r>
            <a:r>
              <a:rPr lang="de-DE" b="1" dirty="0"/>
              <a:t> </a:t>
            </a:r>
            <a:r>
              <a:rPr lang="de-DE" b="1" dirty="0" smtClean="0"/>
              <a:t>im Recruiting eingesetzt?</a:t>
            </a:r>
          </a:p>
          <a:p>
            <a:pPr marL="0" indent="0">
              <a:buNone/>
            </a:pPr>
            <a:endParaRPr lang="de-DE" sz="3100" dirty="0" smtClean="0"/>
          </a:p>
          <a:p>
            <a:pPr fontAlgn="base"/>
            <a:r>
              <a:rPr lang="de-DE" sz="3100" dirty="0" err="1"/>
              <a:t>Bewerbergerichtetes</a:t>
            </a:r>
            <a:r>
              <a:rPr lang="de-DE" sz="3100" dirty="0"/>
              <a:t> FAQ vor </a:t>
            </a:r>
            <a:r>
              <a:rPr lang="de-DE" sz="3100" dirty="0" smtClean="0"/>
              <a:t>und </a:t>
            </a:r>
            <a:r>
              <a:rPr lang="de-DE" sz="3100" dirty="0"/>
              <a:t>nach der Bewerbung</a:t>
            </a:r>
          </a:p>
          <a:p>
            <a:pPr lvl="1" fontAlgn="base"/>
            <a:r>
              <a:rPr lang="de-DE" sz="2600" dirty="0"/>
              <a:t>Unternehmensbezogene Informationen</a:t>
            </a:r>
          </a:p>
          <a:p>
            <a:pPr lvl="1" fontAlgn="base"/>
            <a:r>
              <a:rPr lang="de-DE" sz="2600" dirty="0"/>
              <a:t>Stellenbezogene Informationen</a:t>
            </a:r>
            <a:br>
              <a:rPr lang="de-DE" sz="2600" dirty="0"/>
            </a:br>
            <a:endParaRPr lang="de-DE" sz="2600" dirty="0"/>
          </a:p>
          <a:p>
            <a:pPr fontAlgn="base"/>
            <a:r>
              <a:rPr lang="de-DE" sz="3100" dirty="0"/>
              <a:t>Administration nach Bewerbungseingang (Terminvereinbarung Interview, Abfrage fehlender Dokumente etc</a:t>
            </a:r>
            <a:r>
              <a:rPr lang="de-DE" sz="3100" dirty="0" smtClean="0"/>
              <a:t>.)</a:t>
            </a:r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8518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Chatbots</a:t>
            </a:r>
            <a:r>
              <a:rPr lang="de-DE" dirty="0" smtClean="0"/>
              <a:t> im Recruiting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27</a:t>
            </a:fld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smtClean="0"/>
              <a:t>Quelle: </a:t>
            </a:r>
            <a:r>
              <a:rPr lang="de-DE" dirty="0" err="1"/>
              <a:t>meta</a:t>
            </a:r>
            <a:r>
              <a:rPr lang="de-DE" dirty="0"/>
              <a:t> HR Unternehmensberatung GmbH (2018). </a:t>
            </a:r>
            <a:r>
              <a:rPr lang="de-DE" dirty="0" err="1"/>
              <a:t>Recruiter</a:t>
            </a:r>
            <a:r>
              <a:rPr lang="de-DE" dirty="0"/>
              <a:t> Experience Studie. Ein aktueller Blick auf die Welt der </a:t>
            </a:r>
            <a:r>
              <a:rPr lang="de-DE" dirty="0" err="1"/>
              <a:t>Recruiter</a:t>
            </a:r>
            <a:r>
              <a:rPr lang="de-DE" dirty="0"/>
              <a:t>. Studienreport. </a:t>
            </a:r>
            <a:r>
              <a:rPr lang="de-DE" dirty="0" err="1"/>
              <a:t>meta</a:t>
            </a:r>
            <a:r>
              <a:rPr lang="de-DE" dirty="0"/>
              <a:t> HR Unternehmensberatung GmbH in </a:t>
            </a:r>
            <a:r>
              <a:rPr lang="de-DE" dirty="0" err="1"/>
              <a:t>cooperation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stellenanzeigen.de GmbH &amp; Co. KG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406" y="865138"/>
            <a:ext cx="671599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839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Chatbots</a:t>
            </a:r>
            <a:r>
              <a:rPr lang="de-DE" dirty="0"/>
              <a:t> im Recruiting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b="1" dirty="0"/>
              <a:t>Forschungsprojekt Judith </a:t>
            </a:r>
            <a:r>
              <a:rPr lang="de-DE" b="1" dirty="0" err="1" smtClean="0"/>
              <a:t>Eißer</a:t>
            </a:r>
            <a:endParaRPr lang="de-DE" b="1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/>
              <a:t>W</a:t>
            </a:r>
            <a:r>
              <a:rPr lang="de-DE" dirty="0" smtClean="0"/>
              <a:t>issenschaftliche </a:t>
            </a:r>
            <a:r>
              <a:rPr lang="de-DE" dirty="0"/>
              <a:t>Mitarbeiterin an der Hochschule Rhein-Main in Wiesbaden seit Ende 2016</a:t>
            </a:r>
          </a:p>
          <a:p>
            <a:r>
              <a:rPr lang="de-DE" dirty="0"/>
              <a:t>Doktor-Arbeit: </a:t>
            </a:r>
            <a:r>
              <a:rPr lang="de-DE" dirty="0" err="1"/>
              <a:t>Chatbots</a:t>
            </a:r>
            <a:r>
              <a:rPr lang="de-DE" dirty="0"/>
              <a:t> im Recruiting</a:t>
            </a:r>
          </a:p>
          <a:p>
            <a:r>
              <a:rPr lang="de-DE" dirty="0"/>
              <a:t>Forschung: CATS (</a:t>
            </a:r>
            <a:r>
              <a:rPr lang="de-DE" dirty="0" err="1"/>
              <a:t>Chatbots</a:t>
            </a:r>
            <a:r>
              <a:rPr lang="de-DE" dirty="0"/>
              <a:t> in </a:t>
            </a:r>
            <a:r>
              <a:rPr lang="de-DE" dirty="0" err="1"/>
              <a:t>Applicant</a:t>
            </a:r>
            <a:r>
              <a:rPr lang="de-DE" dirty="0"/>
              <a:t> Tracking Systems</a:t>
            </a:r>
            <a:r>
              <a:rPr lang="de-DE" dirty="0" smtClean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6" name="Zielsetzung des Forschungsprojek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644477" y="1655693"/>
            <a:ext cx="487363" cy="487363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200" y="892093"/>
            <a:ext cx="1350240" cy="176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362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8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Chatbots</a:t>
            </a:r>
            <a:r>
              <a:rPr lang="de-DE" dirty="0"/>
              <a:t> im Recruiting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Unterschiedliche Ansprache der </a:t>
            </a:r>
            <a:r>
              <a:rPr lang="de-DE" b="1" dirty="0" smtClean="0"/>
              <a:t>Bewerber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6" name="Ansprache der Bewerbe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2653705"/>
            <a:ext cx="487363" cy="487363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016224"/>
            <a:ext cx="1350240" cy="176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86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Definition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/>
              <a:t>Der Name </a:t>
            </a:r>
            <a:r>
              <a:rPr lang="de-DE" sz="1800" dirty="0" err="1"/>
              <a:t>Chatbot</a:t>
            </a:r>
            <a:r>
              <a:rPr lang="de-DE" sz="1800" dirty="0"/>
              <a:t> setzt sich zusammen aus dem Wort “Chat” (aus dem engl. für Plaudern) und dem Wort “Bot” (Abkürzung des Wortes “Robot”). </a:t>
            </a:r>
            <a:endParaRPr lang="de-DE" sz="1800" dirty="0" smtClean="0"/>
          </a:p>
          <a:p>
            <a:pPr marL="0" indent="0">
              <a:buNone/>
            </a:pPr>
            <a:r>
              <a:rPr lang="de-DE" sz="1800" dirty="0" smtClean="0"/>
              <a:t>Mit </a:t>
            </a:r>
            <a:r>
              <a:rPr lang="de-DE" sz="1800" dirty="0" err="1"/>
              <a:t>Chatbots</a:t>
            </a:r>
            <a:r>
              <a:rPr lang="de-DE" sz="1800" dirty="0"/>
              <a:t> kann der </a:t>
            </a:r>
            <a:r>
              <a:rPr lang="de-DE" sz="1800" dirty="0" smtClean="0"/>
              <a:t>Mensch egal, </a:t>
            </a:r>
            <a:r>
              <a:rPr lang="de-DE" sz="1800" dirty="0"/>
              <a:t>ob über Spracherkennung (</a:t>
            </a:r>
            <a:r>
              <a:rPr lang="de-DE" sz="1800" dirty="0" err="1"/>
              <a:t>voice</a:t>
            </a:r>
            <a:r>
              <a:rPr lang="de-DE" sz="1800" dirty="0"/>
              <a:t> </a:t>
            </a:r>
            <a:r>
              <a:rPr lang="de-DE" sz="1800" dirty="0" err="1"/>
              <a:t>recognition</a:t>
            </a:r>
            <a:r>
              <a:rPr lang="de-DE" sz="1800" dirty="0"/>
              <a:t>) oder Tastatur, in natürlicher Sprache mit dem Computer interagieren. </a:t>
            </a:r>
            <a:endParaRPr lang="de-DE" sz="1800" dirty="0" smtClean="0"/>
          </a:p>
          <a:p>
            <a:pPr marL="0" indent="0">
              <a:buNone/>
            </a:pPr>
            <a:r>
              <a:rPr lang="de-DE" sz="1800" dirty="0" err="1" smtClean="0"/>
              <a:t>Chatbots</a:t>
            </a:r>
            <a:r>
              <a:rPr lang="de-DE" sz="1800" dirty="0" smtClean="0"/>
              <a:t> </a:t>
            </a:r>
            <a:r>
              <a:rPr lang="de-DE" sz="1800" dirty="0"/>
              <a:t>greifen dabei auf sogenannte Knowledge-Datenbanken zu. Sie bilden die Wissensbasis des </a:t>
            </a:r>
            <a:r>
              <a:rPr lang="de-DE" sz="1800" dirty="0" err="1"/>
              <a:t>Chatbots</a:t>
            </a:r>
            <a:r>
              <a:rPr lang="de-DE" sz="1800" dirty="0"/>
              <a:t> und spüren eine Übereinstimmung gestellter Fragen auf.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612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Chatbots</a:t>
            </a:r>
            <a:r>
              <a:rPr lang="de-DE" dirty="0"/>
              <a:t> im Recruiting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Vorteile</a:t>
            </a:r>
          </a:p>
          <a:p>
            <a:pPr fontAlgn="base"/>
            <a:r>
              <a:rPr lang="de-DE" sz="3200" dirty="0" err="1"/>
              <a:t>Chatbot</a:t>
            </a:r>
            <a:r>
              <a:rPr lang="de-DE" sz="3200" dirty="0"/>
              <a:t> bewertet Bewerber nicht nach Aussehen</a:t>
            </a:r>
          </a:p>
          <a:p>
            <a:pPr fontAlgn="base"/>
            <a:r>
              <a:rPr lang="de-DE" sz="3200" dirty="0"/>
              <a:t>Bewertet Bewerber nach Erfüllung der geforderten Kriterien</a:t>
            </a:r>
          </a:p>
          <a:p>
            <a:pPr fontAlgn="base"/>
            <a:r>
              <a:rPr lang="de-DE" sz="3200" dirty="0" smtClean="0"/>
              <a:t>geringere Diskriminierung der Bewerber</a:t>
            </a:r>
            <a:endParaRPr lang="de-DE" sz="3200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182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Chatbots</a:t>
            </a:r>
            <a:r>
              <a:rPr lang="de-DE" dirty="0"/>
              <a:t> im Recruiting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 smtClean="0"/>
              <a:t>Nachteile</a:t>
            </a:r>
          </a:p>
          <a:p>
            <a:pPr fontAlgn="base"/>
            <a:r>
              <a:rPr lang="de-DE" dirty="0"/>
              <a:t>Datenschutz</a:t>
            </a:r>
          </a:p>
          <a:p>
            <a:pPr fontAlgn="base"/>
            <a:r>
              <a:rPr lang="de-DE" dirty="0"/>
              <a:t>persönliches Gespräch wird bevorzugt (Akzeptanz)</a:t>
            </a:r>
          </a:p>
          <a:p>
            <a:pPr fontAlgn="base"/>
            <a:r>
              <a:rPr lang="de-DE" dirty="0" smtClean="0"/>
              <a:t>Unternehmen </a:t>
            </a:r>
            <a:r>
              <a:rPr lang="de-DE" dirty="0"/>
              <a:t>haben nicht das technische Rüstzeug (z.B. kein Bewerbermanagement System)</a:t>
            </a:r>
          </a:p>
          <a:p>
            <a:pPr fontAlgn="base"/>
            <a:r>
              <a:rPr lang="de-DE" dirty="0"/>
              <a:t>Angst vor Ersetzung durch den </a:t>
            </a:r>
            <a:r>
              <a:rPr lang="de-DE" dirty="0" err="1"/>
              <a:t>Chatbot</a:t>
            </a:r>
            <a:endParaRPr lang="de-DE" dirty="0"/>
          </a:p>
          <a:p>
            <a:pPr fontAlgn="base"/>
            <a:r>
              <a:rPr lang="de-DE" dirty="0"/>
              <a:t>Gefahr, dass Fehler angelernt </a:t>
            </a:r>
            <a:r>
              <a:rPr lang="de-DE" dirty="0" smtClean="0"/>
              <a:t>werden</a:t>
            </a:r>
          </a:p>
          <a:p>
            <a:pPr fontAlgn="base"/>
            <a:r>
              <a:rPr lang="de-DE" dirty="0" smtClean="0"/>
              <a:t>Begründung für Entscheidungen fehlen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7480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/>
          <a:lstStyle/>
          <a:p>
            <a:r>
              <a:rPr lang="de-DE" dirty="0" smtClean="0"/>
              <a:t>Beispiele </a:t>
            </a:r>
            <a:r>
              <a:rPr lang="de-DE" dirty="0" err="1" smtClean="0"/>
              <a:t>Chatbots</a:t>
            </a:r>
            <a:r>
              <a:rPr lang="de-DE" dirty="0" smtClean="0"/>
              <a:t> </a:t>
            </a:r>
            <a:r>
              <a:rPr lang="de-DE" dirty="0"/>
              <a:t>im Recruiting</a:t>
            </a: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915566"/>
            <a:ext cx="2552627" cy="3600400"/>
          </a:xfrm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843558"/>
            <a:ext cx="2668656" cy="3672408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>
          <a:xfrm>
            <a:off x="3707904" y="3915802"/>
            <a:ext cx="110320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https://de-de.facebook.com/jobbot.me/</a:t>
            </a:r>
          </a:p>
        </p:txBody>
      </p:sp>
      <p:sp>
        <p:nvSpPr>
          <p:cNvPr id="7" name="Rechteck 6"/>
          <p:cNvSpPr/>
          <p:nvPr/>
        </p:nvSpPr>
        <p:spPr>
          <a:xfrm>
            <a:off x="7816720" y="3935465"/>
            <a:ext cx="121977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/>
              <a:t>https://de-de.facebook.com/jobmehappy/</a:t>
            </a:r>
          </a:p>
        </p:txBody>
      </p:sp>
    </p:spTree>
    <p:extLst>
      <p:ext uri="{BB962C8B-B14F-4D97-AF65-F5344CB8AC3E}">
        <p14:creationId xmlns:p14="http://schemas.microsoft.com/office/powerpoint/2010/main" val="5417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Chatbots</a:t>
            </a:r>
            <a:r>
              <a:rPr lang="de-DE" dirty="0" smtClean="0"/>
              <a:t> bei der Jobsuche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de-DE" sz="3200" dirty="0"/>
              <a:t>Bewerbungsprozess soll möglichst einfach </a:t>
            </a:r>
            <a:r>
              <a:rPr lang="de-DE" sz="3200" dirty="0" smtClean="0"/>
              <a:t>ablaufen</a:t>
            </a:r>
          </a:p>
          <a:p>
            <a:pPr fontAlgn="base"/>
            <a:r>
              <a:rPr lang="de-DE" sz="3200" dirty="0"/>
              <a:t>Bewerber kann sich aussuchen, wo er sich Informationen </a:t>
            </a:r>
            <a:r>
              <a:rPr lang="de-DE" sz="3200" dirty="0" smtClean="0"/>
              <a:t>holt </a:t>
            </a:r>
            <a:r>
              <a:rPr lang="de-DE" sz="3200" dirty="0"/>
              <a:t>(Datenbank, FAQ-Bereich</a:t>
            </a:r>
            <a:r>
              <a:rPr lang="de-DE" sz="3200" dirty="0" smtClean="0"/>
              <a:t>)</a:t>
            </a:r>
            <a:endParaRPr lang="de-DE" sz="3200" dirty="0"/>
          </a:p>
          <a:p>
            <a:pPr fontAlgn="base"/>
            <a:r>
              <a:rPr lang="de-DE" sz="3200" u="sng" dirty="0" smtClean="0"/>
              <a:t>Nicht</a:t>
            </a:r>
            <a:r>
              <a:rPr lang="de-DE" sz="3200" u="sng" dirty="0"/>
              <a:t>!:</a:t>
            </a:r>
            <a:r>
              <a:rPr lang="de-DE" sz="3200" dirty="0"/>
              <a:t> Wenn ich nicht </a:t>
            </a:r>
            <a:r>
              <a:rPr lang="de-DE" sz="3200" dirty="0" smtClean="0"/>
              <a:t>mit </a:t>
            </a:r>
            <a:r>
              <a:rPr lang="de-DE" sz="3200" dirty="0"/>
              <a:t>einem </a:t>
            </a:r>
            <a:r>
              <a:rPr lang="de-DE" sz="3200" dirty="0" err="1"/>
              <a:t>Chatbot</a:t>
            </a:r>
            <a:r>
              <a:rPr lang="de-DE" sz="3200" dirty="0"/>
              <a:t> reden möchte, kann ich mich nicht </a:t>
            </a:r>
            <a:r>
              <a:rPr lang="de-DE" sz="3200" dirty="0" smtClean="0"/>
              <a:t>bewerben.</a:t>
            </a:r>
            <a:endParaRPr lang="de-DE" sz="3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3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Chatbots</a:t>
            </a:r>
            <a:r>
              <a:rPr lang="de-DE" dirty="0"/>
              <a:t> bei der Jobsuche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Reaktion der Bewerber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34</a:t>
            </a:fld>
            <a:endParaRPr lang="de-DE" dirty="0"/>
          </a:p>
        </p:txBody>
      </p:sp>
      <p:pic>
        <p:nvPicPr>
          <p:cNvPr id="6" name="Reaktion von Bewerber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1640" y="2653705"/>
            <a:ext cx="487363" cy="487363"/>
          </a:xfrm>
          <a:prstGeom prst="rect">
            <a:avLst/>
          </a:prstGeom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64925"/>
            <a:ext cx="1350240" cy="176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938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7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Expertenvortrag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sz="2400" b="1" dirty="0" err="1"/>
              <a:t>M.Sc</a:t>
            </a:r>
            <a:r>
              <a:rPr lang="de-DE" sz="2400" b="1" dirty="0"/>
              <a:t>. Philip Weber</a:t>
            </a:r>
            <a:endParaRPr lang="de-DE" sz="2400" dirty="0"/>
          </a:p>
          <a:p>
            <a:pPr marL="0" indent="0" algn="ctr">
              <a:buNone/>
            </a:pPr>
            <a:r>
              <a:rPr lang="de-DE" sz="2400" dirty="0"/>
              <a:t>Wissenschaftlicher Mitarbeiter am </a:t>
            </a:r>
          </a:p>
          <a:p>
            <a:pPr marL="0" indent="0" algn="ctr">
              <a:buNone/>
            </a:pPr>
            <a:r>
              <a:rPr lang="de-DE" sz="2400" dirty="0"/>
              <a:t>Lehrstuhl für Cyber-Physische Systeme</a:t>
            </a:r>
          </a:p>
          <a:p>
            <a:pPr marL="0" indent="0">
              <a:buNone/>
            </a:pPr>
            <a:endParaRPr lang="de-DE" sz="2400" dirty="0" smtClean="0"/>
          </a:p>
          <a:p>
            <a:pPr fontAlgn="base"/>
            <a:r>
              <a:rPr lang="de-DE" sz="2400" dirty="0" smtClean="0"/>
              <a:t>Sein </a:t>
            </a:r>
            <a:r>
              <a:rPr lang="de-DE" sz="2400" dirty="0"/>
              <a:t>aktueller Aufgabenschwerpunkt liegt in der Unterstützung und Umsetzung des EFRE/EU-geförderten Forschungsprojektes </a:t>
            </a:r>
            <a:r>
              <a:rPr lang="de-DE" sz="2400" dirty="0" err="1"/>
              <a:t>Rendezfood</a:t>
            </a:r>
            <a:r>
              <a:rPr lang="de-DE" sz="2400" dirty="0"/>
              <a:t>. Dort werden soziale, ortsbasierte und spielerische Ansätze eingesetzt, um ein neuartiges Werbekonzept zu entwickeln.</a:t>
            </a:r>
          </a:p>
          <a:p>
            <a:pPr fontAlgn="base"/>
            <a:r>
              <a:rPr lang="de-DE" sz="2400" dirty="0"/>
              <a:t>Zu seinen primären Forschungsinteressen zählen UX-Design, </a:t>
            </a:r>
            <a:r>
              <a:rPr lang="de-DE" sz="2400" dirty="0" err="1"/>
              <a:t>Gamification</a:t>
            </a:r>
            <a:r>
              <a:rPr lang="de-DE" sz="2400" dirty="0"/>
              <a:t>, </a:t>
            </a:r>
            <a:r>
              <a:rPr lang="de-DE" sz="2400" dirty="0" err="1"/>
              <a:t>Chatbots</a:t>
            </a:r>
            <a:r>
              <a:rPr lang="de-DE" sz="2400" dirty="0"/>
              <a:t> und die Human-Food Interaction.</a:t>
            </a:r>
          </a:p>
          <a:p>
            <a:endParaRPr lang="en-US" sz="2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1728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456163"/>
            <a:ext cx="9144000" cy="1152127"/>
          </a:xfrm>
        </p:spPr>
        <p:txBody>
          <a:bodyPr>
            <a:noAutofit/>
          </a:bodyPr>
          <a:lstStyle/>
          <a:p>
            <a:r>
              <a:rPr lang="de-DE" sz="2800" dirty="0" smtClean="0"/>
              <a:t>Entwicklung einer regionalen Chatbot-basierten Marketingplattform</a:t>
            </a:r>
            <a:endParaRPr lang="de-DE" sz="2800" dirty="0"/>
          </a:p>
        </p:txBody>
      </p:sp>
      <p:sp>
        <p:nvSpPr>
          <p:cNvPr id="4" name="Rechteck 3"/>
          <p:cNvSpPr/>
          <p:nvPr/>
        </p:nvSpPr>
        <p:spPr>
          <a:xfrm>
            <a:off x="0" y="3939902"/>
            <a:ext cx="9144000" cy="120359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395536" y="4181812"/>
            <a:ext cx="42484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 smtClean="0">
                <a:solidFill>
                  <a:prstClr val="white"/>
                </a:solidFill>
              </a:rPr>
              <a:t>11. Juli </a:t>
            </a:r>
            <a:r>
              <a:rPr lang="de-DE" sz="1400" b="1" dirty="0">
                <a:solidFill>
                  <a:prstClr val="white"/>
                </a:solidFill>
              </a:rPr>
              <a:t>2019</a:t>
            </a:r>
          </a:p>
          <a:p>
            <a:r>
              <a:rPr lang="de-DE" sz="1400" b="1" dirty="0" err="1" smtClean="0">
                <a:solidFill>
                  <a:prstClr val="white"/>
                </a:solidFill>
              </a:rPr>
              <a:t>Zukünfte</a:t>
            </a:r>
            <a:r>
              <a:rPr lang="de-DE" sz="1400" b="1" dirty="0" smtClean="0">
                <a:solidFill>
                  <a:prstClr val="white"/>
                </a:solidFill>
              </a:rPr>
              <a:t> KI, Philip Weber</a:t>
            </a:r>
            <a:br>
              <a:rPr lang="de-DE" sz="1400" b="1" dirty="0" smtClean="0">
                <a:solidFill>
                  <a:prstClr val="white"/>
                </a:solidFill>
              </a:rPr>
            </a:br>
            <a:r>
              <a:rPr lang="de-DE" sz="1400" dirty="0" smtClean="0">
                <a:solidFill>
                  <a:prstClr val="white"/>
                </a:solidFill>
              </a:rPr>
              <a:t>Gründerwerk, </a:t>
            </a:r>
            <a:r>
              <a:rPr lang="de-DE" sz="1400" dirty="0">
                <a:solidFill>
                  <a:prstClr val="white"/>
                </a:solidFill>
              </a:rPr>
              <a:t>Siegen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803599" y="4724169"/>
            <a:ext cx="2133600" cy="273844"/>
          </a:xfrm>
        </p:spPr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3" name="Picture 4" descr="https://cscw.teams.uni-siegen.de/Lehrstuhl/Freigegebene%20Dokumente/Antr%C3%A4ge/2015-Leitmarkt-IKT-EKPLO/Verwaltung/%C3%96ffentlichkeitsarbeit/Logos/EFRE-NRW%20Logo/Ziel2NRW_RGB_1809_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655200"/>
            <a:ext cx="2516014" cy="398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cscw.teams.uni-siegen.de/Lehrstuhl/Freigegebene%20Dokumente/Antr%C3%A4ge/2015-Leitmarkt-IKT-EKPLO/Verwaltung/%C3%96ffentlichkeitsarbeit/Logos/EU-Emblem%20mit%20Hinweis%20auf%20die%20Union/Logo_EFRE_mit_Zuk_RGB_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50652"/>
            <a:ext cx="2505367" cy="55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xmlns="" id="{DBD94CC3-2199-4F9E-91AC-71A9F41ED3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28913" y="1442099"/>
            <a:ext cx="3686175" cy="10287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xmlns="" id="{5AC3CA6A-1FAF-4E2B-9573-49D13570D9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504" y="65204"/>
            <a:ext cx="2044966" cy="75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59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21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80925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10745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Entwicklung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de-DE" dirty="0"/>
              <a:t>Beginn der Entwicklung von </a:t>
            </a:r>
            <a:r>
              <a:rPr lang="de-DE" dirty="0" err="1"/>
              <a:t>Chatbots</a:t>
            </a:r>
            <a:r>
              <a:rPr lang="de-DE" dirty="0"/>
              <a:t> in den 60er Jahren: Entwicklung des </a:t>
            </a:r>
            <a:r>
              <a:rPr lang="de-DE" dirty="0" err="1"/>
              <a:t>Chatbot</a:t>
            </a:r>
            <a:r>
              <a:rPr lang="de-DE" dirty="0"/>
              <a:t> Programm ELIZA von Joseph Weizenbaum</a:t>
            </a:r>
          </a:p>
          <a:p>
            <a:r>
              <a:rPr lang="de-DE" dirty="0"/>
              <a:t>März 2016: Veröffentlichung von Microsoft des </a:t>
            </a:r>
            <a:r>
              <a:rPr lang="de-DE" dirty="0" err="1"/>
              <a:t>Chatbots</a:t>
            </a:r>
            <a:r>
              <a:rPr lang="de-DE" dirty="0"/>
              <a:t> </a:t>
            </a:r>
            <a:r>
              <a:rPr lang="de-DE" dirty="0" smtClean="0"/>
              <a:t>„</a:t>
            </a:r>
            <a:r>
              <a:rPr lang="de-DE" dirty="0" err="1" smtClean="0"/>
              <a:t>Tay</a:t>
            </a:r>
            <a:r>
              <a:rPr lang="de-DE" dirty="0" smtClean="0"/>
              <a:t>“</a:t>
            </a:r>
            <a:endParaRPr lang="de-DE" dirty="0"/>
          </a:p>
          <a:p>
            <a:r>
              <a:rPr lang="de-DE" dirty="0"/>
              <a:t>April 2016: Facebook-Messenger unterstützt </a:t>
            </a:r>
            <a:r>
              <a:rPr lang="de-DE" dirty="0" err="1"/>
              <a:t>Chatbots</a:t>
            </a:r>
            <a:endParaRPr lang="de-DE" dirty="0"/>
          </a:p>
          <a:p>
            <a:r>
              <a:rPr lang="de-DE" dirty="0"/>
              <a:t>Aktuelle Entwicklung noch in der </a:t>
            </a:r>
            <a:r>
              <a:rPr lang="de-DE" dirty="0" smtClean="0"/>
              <a:t>Frühphase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3248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2407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51341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A5A4FBAA-2B0D-45D0-8539-88593E895C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1800" y="2907028"/>
            <a:ext cx="2910350" cy="478225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7258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A5A4FBAA-2B0D-45D0-8539-88593E895C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1800" y="2907028"/>
            <a:ext cx="2910350" cy="478225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5822652" y="1197859"/>
            <a:ext cx="2997820" cy="487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Assoziierte Projektpartner:</a:t>
            </a:r>
            <a:endParaRPr lang="de-DE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20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A5A4FBAA-2B0D-45D0-8539-88593E895C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1800" y="2907028"/>
            <a:ext cx="2910350" cy="478225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5822652" y="1197859"/>
            <a:ext cx="2997820" cy="487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Assoziierte Projektpartner:</a:t>
            </a:r>
            <a:endParaRPr lang="de-DE" sz="2000" dirty="0">
              <a:solidFill>
                <a:prstClr val="black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9" y="1356071"/>
            <a:ext cx="2126183" cy="97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65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A5A4FBAA-2B0D-45D0-8539-88593E895C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1800" y="2907028"/>
            <a:ext cx="2910350" cy="478225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5822652" y="1197859"/>
            <a:ext cx="2997820" cy="487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Assoziierte Projektpartner:</a:t>
            </a:r>
            <a:endParaRPr lang="de-DE" sz="2000" dirty="0">
              <a:solidFill>
                <a:prstClr val="black"/>
              </a:solidFill>
            </a:endParaRP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9" y="1356071"/>
            <a:ext cx="2126183" cy="978044"/>
          </a:xfrm>
          <a:prstGeom prst="rect">
            <a:avLst/>
          </a:prstGeom>
        </p:spPr>
      </p:pic>
      <p:pic>
        <p:nvPicPr>
          <p:cNvPr id="21" name="Grafik 20"/>
          <p:cNvPicPr preferRelativeResize="0"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30437" r="3590" b="30032"/>
          <a:stretch/>
        </p:blipFill>
        <p:spPr>
          <a:xfrm>
            <a:off x="6434476" y="2102890"/>
            <a:ext cx="187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16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A5A4FBAA-2B0D-45D0-8539-88593E895C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1800" y="2907028"/>
            <a:ext cx="2910350" cy="478225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5822652" y="1197859"/>
            <a:ext cx="2997820" cy="487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Assoziierte Projektpartner:</a:t>
            </a:r>
            <a:endParaRPr lang="de-DE" sz="2000" dirty="0">
              <a:solidFill>
                <a:prstClr val="black"/>
              </a:solidFill>
            </a:endParaRP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865" y="2931239"/>
            <a:ext cx="2189306" cy="685873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9" y="1356071"/>
            <a:ext cx="2126183" cy="978044"/>
          </a:xfrm>
          <a:prstGeom prst="rect">
            <a:avLst/>
          </a:prstGeom>
        </p:spPr>
      </p:pic>
      <p:pic>
        <p:nvPicPr>
          <p:cNvPr id="21" name="Grafik 20"/>
          <p:cNvPicPr preferRelativeResize="0">
            <a:picLocks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30437" r="3590" b="30032"/>
          <a:stretch/>
        </p:blipFill>
        <p:spPr>
          <a:xfrm>
            <a:off x="6434476" y="2102890"/>
            <a:ext cx="187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llipse 14"/>
          <p:cNvSpPr/>
          <p:nvPr/>
        </p:nvSpPr>
        <p:spPr>
          <a:xfrm>
            <a:off x="179512" y="1203599"/>
            <a:ext cx="5760640" cy="3563666"/>
          </a:xfrm>
          <a:prstGeom prst="ellipse">
            <a:avLst/>
          </a:prstGeom>
          <a:solidFill>
            <a:schemeClr val="bg1"/>
          </a:solidFill>
          <a:ln w="76200">
            <a:solidFill>
              <a:srgbClr val="FAC0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prstClr val="white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Projektbeteiligte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10" name="Picture 2" descr="cps-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724" y="1466842"/>
            <a:ext cx="2232248" cy="637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xmlns="" id="{B856428D-250C-42EE-A15B-D95D3F90BD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6"/>
          <a:stretch/>
        </p:blipFill>
        <p:spPr>
          <a:xfrm>
            <a:off x="556202" y="1929217"/>
            <a:ext cx="2520280" cy="956450"/>
          </a:xfrm>
          <a:prstGeom prst="rect">
            <a:avLst/>
          </a:prstGeom>
        </p:spPr>
      </p:pic>
      <p:pic>
        <p:nvPicPr>
          <p:cNvPr id="13" name="Google Shape;158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0903" y="3385253"/>
            <a:ext cx="3187746" cy="64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xmlns="" id="{A5A4FBAA-2B0D-45D0-8539-88593E895C7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71800" y="2907028"/>
            <a:ext cx="2910350" cy="478225"/>
          </a:xfrm>
          <a:prstGeom prst="rect">
            <a:avLst/>
          </a:prstGeom>
        </p:spPr>
      </p:pic>
      <p:sp>
        <p:nvSpPr>
          <p:cNvPr id="16" name="Inhaltsplatzhalter 2"/>
          <p:cNvSpPr>
            <a:spLocks noGrp="1"/>
          </p:cNvSpPr>
          <p:nvPr>
            <p:ph idx="1"/>
          </p:nvPr>
        </p:nvSpPr>
        <p:spPr>
          <a:xfrm>
            <a:off x="2339752" y="4285758"/>
            <a:ext cx="1440160" cy="487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Konsortium</a:t>
            </a:r>
            <a:endParaRPr lang="de-DE" sz="2000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5822652" y="1197859"/>
            <a:ext cx="2997820" cy="487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Assoziierte Projektpartner:</a:t>
            </a:r>
            <a:endParaRPr lang="de-DE" sz="2000" dirty="0">
              <a:solidFill>
                <a:prstClr val="black"/>
              </a:solidFill>
            </a:endParaRPr>
          </a:p>
        </p:txBody>
      </p:sp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756" y="3525558"/>
            <a:ext cx="1302027" cy="1278440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865" y="2931239"/>
            <a:ext cx="2189306" cy="685873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249" y="1356071"/>
            <a:ext cx="2126183" cy="978044"/>
          </a:xfrm>
          <a:prstGeom prst="rect">
            <a:avLst/>
          </a:prstGeom>
        </p:spPr>
      </p:pic>
      <p:pic>
        <p:nvPicPr>
          <p:cNvPr id="21" name="Grafik 20"/>
          <p:cNvPicPr preferRelativeResize="0">
            <a:picLocks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1" t="30437" r="3590" b="30032"/>
          <a:stretch/>
        </p:blipFill>
        <p:spPr>
          <a:xfrm>
            <a:off x="6434476" y="2102890"/>
            <a:ext cx="1872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13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Gefördert durch: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22" name="Picture 4" descr="https://cscw.teams.uni-siegen.de/Lehrstuhl/Freigegebene%20Dokumente/Antr%C3%A4ge/2015-Leitmarkt-IKT-EKPLO/Verwaltung/%C3%96ffentlichkeitsarbeit/Logos/EFRE-NRW%20Logo/Ziel2NRW_RGB_1809_jp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108" y="2097662"/>
            <a:ext cx="4260016" cy="67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cscw.teams.uni-siegen.de/Lehrstuhl/Freigegebene%20Dokumente/Antr%C3%A4ge/2015-Leitmarkt-IKT-EKPLO/Verwaltung/%C3%96ffentlichkeitsarbeit/Logos/EU-Emblem%20mit%20Hinweis%20auf%20die%20Union/Logo_EFRE_mit_Zuk_RGB_jp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630" y="3174149"/>
            <a:ext cx="4212972" cy="93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Inhaltsplatzhalter 2"/>
          <p:cNvSpPr txBox="1">
            <a:spLocks/>
          </p:cNvSpPr>
          <p:nvPr/>
        </p:nvSpPr>
        <p:spPr>
          <a:xfrm>
            <a:off x="9996" y="1228413"/>
            <a:ext cx="9134004" cy="487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Laufzeit: 01.04.2019 bis 30.03.2022</a:t>
            </a:r>
            <a:endParaRPr lang="de-DE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3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/>
              <a:t>Traditionelle Printbranche steht vor einem Umbruch:</a:t>
            </a:r>
          </a:p>
          <a:p>
            <a:pPr marL="0" indent="0">
              <a:buNone/>
            </a:pPr>
            <a:r>
              <a:rPr lang="de-DE" sz="2000" dirty="0"/>
              <a:t>		         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0" indent="0" algn="ctr">
              <a:buNone/>
            </a:pPr>
            <a:r>
              <a:rPr lang="de-DE" sz="2000" dirty="0"/>
              <a:t>			</a:t>
            </a:r>
          </a:p>
          <a:p>
            <a:pPr marL="0" indent="0" algn="ctr">
              <a:buNone/>
            </a:pPr>
            <a:endParaRPr lang="de-DE" sz="2000" dirty="0"/>
          </a:p>
          <a:p>
            <a:pPr marL="0" indent="0" algn="ctr">
              <a:buNone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</p:spTree>
    <p:extLst>
      <p:ext uri="{BB962C8B-B14F-4D97-AF65-F5344CB8AC3E}">
        <p14:creationId xmlns:p14="http://schemas.microsoft.com/office/powerpoint/2010/main" val="172745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Funktionen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Unterscheidung schwache und starke Intelligenz</a:t>
            </a:r>
          </a:p>
          <a:p>
            <a:pPr fontAlgn="base"/>
            <a:r>
              <a:rPr lang="de-DE" dirty="0"/>
              <a:t>S</a:t>
            </a:r>
            <a:r>
              <a:rPr lang="de-DE" dirty="0" smtClean="0"/>
              <a:t>chwache </a:t>
            </a:r>
            <a:r>
              <a:rPr lang="de-DE" dirty="0"/>
              <a:t>Intelligenz: </a:t>
            </a:r>
            <a:r>
              <a:rPr lang="de-DE" dirty="0" smtClean="0"/>
              <a:t>Gezielte </a:t>
            </a:r>
            <a:r>
              <a:rPr lang="de-DE" dirty="0"/>
              <a:t>Entwicklung von Algorithmen für </a:t>
            </a:r>
            <a:r>
              <a:rPr lang="de-DE" dirty="0" smtClean="0"/>
              <a:t>bestimmte </a:t>
            </a:r>
            <a:r>
              <a:rPr lang="de-DE" dirty="0"/>
              <a:t>abgegrenzte Problemstellungen</a:t>
            </a:r>
          </a:p>
          <a:p>
            <a:pPr fontAlgn="base"/>
            <a:r>
              <a:rPr lang="de-DE" dirty="0"/>
              <a:t>S</a:t>
            </a:r>
            <a:r>
              <a:rPr lang="de-DE" dirty="0" smtClean="0"/>
              <a:t>tarke </a:t>
            </a:r>
            <a:r>
              <a:rPr lang="de-DE" dirty="0"/>
              <a:t>Intelligenz: Menschen bzw. die Vorgänge im Gehirn abbilden 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977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/>
              <a:t>Traditionelle Printbranche steht vor einem Umbruch:</a:t>
            </a:r>
          </a:p>
          <a:p>
            <a:pPr marL="0" indent="0">
              <a:buNone/>
            </a:pPr>
            <a:r>
              <a:rPr lang="de-DE" sz="2000" dirty="0"/>
              <a:t>		         </a:t>
            </a:r>
          </a:p>
          <a:p>
            <a:pPr marL="0" indent="0" algn="ctr">
              <a:buNone/>
            </a:pPr>
            <a:r>
              <a:rPr lang="de-DE" sz="2000" dirty="0"/>
              <a:t>Sinkende Abonnementzahlen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0" indent="0" algn="ctr">
              <a:buNone/>
            </a:pPr>
            <a:r>
              <a:rPr lang="de-DE" sz="2000" dirty="0"/>
              <a:t>			</a:t>
            </a:r>
          </a:p>
          <a:p>
            <a:pPr marL="0" indent="0" algn="ctr">
              <a:buNone/>
            </a:pPr>
            <a:endParaRPr lang="de-DE" sz="2000" dirty="0"/>
          </a:p>
          <a:p>
            <a:pPr marL="0" indent="0" algn="ctr">
              <a:buNone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</p:spTree>
    <p:extLst>
      <p:ext uri="{BB962C8B-B14F-4D97-AF65-F5344CB8AC3E}">
        <p14:creationId xmlns:p14="http://schemas.microsoft.com/office/powerpoint/2010/main" val="60000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/>
              <a:t>Traditionelle Printbranche steht vor einem Umbruch:</a:t>
            </a:r>
          </a:p>
          <a:p>
            <a:pPr marL="0" indent="0">
              <a:buNone/>
            </a:pPr>
            <a:r>
              <a:rPr lang="de-DE" sz="2000" dirty="0"/>
              <a:t>		         </a:t>
            </a:r>
          </a:p>
          <a:p>
            <a:pPr marL="0" indent="0" algn="ctr">
              <a:buNone/>
            </a:pPr>
            <a:r>
              <a:rPr lang="de-DE" sz="2000" dirty="0"/>
              <a:t>Sinkende Abonnementzahlen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0" indent="0" algn="ctr">
              <a:buNone/>
            </a:pPr>
            <a:r>
              <a:rPr lang="de-DE" sz="2000" dirty="0"/>
              <a:t>			</a:t>
            </a:r>
          </a:p>
          <a:p>
            <a:pPr marL="0" indent="0" algn="ctr">
              <a:buNone/>
            </a:pPr>
            <a:r>
              <a:rPr lang="de-DE" sz="2000" dirty="0"/>
              <a:t>Abnehmende Reichweite</a:t>
            </a:r>
          </a:p>
          <a:p>
            <a:pPr marL="0" indent="0" algn="ctr">
              <a:buNone/>
            </a:pPr>
            <a:endParaRPr lang="de-DE" sz="2000" dirty="0"/>
          </a:p>
          <a:p>
            <a:pPr marL="0" indent="0" algn="ctr">
              <a:buNone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  <p:sp>
        <p:nvSpPr>
          <p:cNvPr id="2" name="Pfeil nach unten 1"/>
          <p:cNvSpPr/>
          <p:nvPr/>
        </p:nvSpPr>
        <p:spPr>
          <a:xfrm>
            <a:off x="4427984" y="2499742"/>
            <a:ext cx="265174" cy="576064"/>
          </a:xfrm>
          <a:prstGeom prst="downArrow">
            <a:avLst/>
          </a:prstGeom>
          <a:solidFill>
            <a:srgbClr val="FACBA4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4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/>
              <a:t>Traditionelle Printbranche steht vor einem Umbruch:</a:t>
            </a:r>
          </a:p>
          <a:p>
            <a:pPr marL="0" indent="0">
              <a:buNone/>
            </a:pPr>
            <a:r>
              <a:rPr lang="de-DE" sz="2000" dirty="0"/>
              <a:t>		         </a:t>
            </a:r>
          </a:p>
          <a:p>
            <a:pPr marL="0" indent="0" algn="ctr">
              <a:buNone/>
            </a:pPr>
            <a:r>
              <a:rPr lang="de-DE" sz="2000" dirty="0"/>
              <a:t>Sinkende Abonnementzahlen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de-DE" sz="2000" dirty="0"/>
          </a:p>
          <a:p>
            <a:pPr marL="0" indent="0" algn="ctr">
              <a:buNone/>
            </a:pPr>
            <a:r>
              <a:rPr lang="de-DE" sz="2000" dirty="0"/>
              <a:t>			</a:t>
            </a:r>
          </a:p>
          <a:p>
            <a:pPr marL="0" indent="0" algn="ctr">
              <a:buNone/>
            </a:pPr>
            <a:r>
              <a:rPr lang="de-DE" sz="2000" dirty="0"/>
              <a:t>Abnehmende Reichweite</a:t>
            </a:r>
          </a:p>
          <a:p>
            <a:pPr marL="0" indent="0" algn="ctr">
              <a:buNone/>
            </a:pPr>
            <a:endParaRPr lang="de-DE" sz="2000" dirty="0"/>
          </a:p>
          <a:p>
            <a:pPr marL="0" indent="0" algn="ctr">
              <a:buNone/>
            </a:pPr>
            <a:endParaRPr lang="de-DE" sz="2000" dirty="0"/>
          </a:p>
          <a:p>
            <a:pPr marL="0" indent="0" algn="ctr">
              <a:buNone/>
            </a:pPr>
            <a:r>
              <a:rPr lang="de-DE" sz="2000" dirty="0"/>
              <a:t>Klassische Anzeigenwerbung verliert an Relevanz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  <p:sp>
        <p:nvSpPr>
          <p:cNvPr id="2" name="Pfeil nach unten 1"/>
          <p:cNvSpPr/>
          <p:nvPr/>
        </p:nvSpPr>
        <p:spPr>
          <a:xfrm>
            <a:off x="4427984" y="2499742"/>
            <a:ext cx="265174" cy="576064"/>
          </a:xfrm>
          <a:prstGeom prst="downArrow">
            <a:avLst/>
          </a:prstGeom>
          <a:solidFill>
            <a:srgbClr val="FACBA4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8" name="Pfeil nach unten 7"/>
          <p:cNvSpPr/>
          <p:nvPr/>
        </p:nvSpPr>
        <p:spPr>
          <a:xfrm>
            <a:off x="4427984" y="3547182"/>
            <a:ext cx="265174" cy="576064"/>
          </a:xfrm>
          <a:prstGeom prst="downArrow">
            <a:avLst/>
          </a:prstGeom>
          <a:solidFill>
            <a:srgbClr val="FACBA4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57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363272" cy="3319017"/>
          </a:xfrm>
        </p:spPr>
        <p:txBody>
          <a:bodyPr>
            <a:noAutofit/>
          </a:bodyPr>
          <a:lstStyle/>
          <a:p>
            <a:r>
              <a:rPr lang="de-DE" sz="2000" dirty="0"/>
              <a:t>Zunahme mobiler und internetfähiger Geräte</a:t>
            </a:r>
          </a:p>
          <a:p>
            <a:r>
              <a:rPr lang="de-DE" sz="2000" dirty="0"/>
              <a:t>Digitale Werbeformen werden lukrativer </a:t>
            </a:r>
            <a:br>
              <a:rPr lang="de-DE" sz="2000" dirty="0"/>
            </a:br>
            <a:r>
              <a:rPr lang="de-DE" sz="2000" dirty="0"/>
              <a:t>(insbesondere für mobile Geräte)</a:t>
            </a:r>
          </a:p>
          <a:p>
            <a:r>
              <a:rPr lang="de-DE" sz="2000" dirty="0"/>
              <a:t>Unternehmen des Verlagswesens stehen </a:t>
            </a:r>
            <a:br>
              <a:rPr lang="de-DE" sz="2000" dirty="0"/>
            </a:br>
            <a:r>
              <a:rPr lang="de-DE" sz="2000" dirty="0"/>
              <a:t>vor einigen Herausforderungen speziell </a:t>
            </a:r>
            <a:br>
              <a:rPr lang="de-DE" sz="2000" dirty="0"/>
            </a:br>
            <a:r>
              <a:rPr lang="de-DE" sz="2000" dirty="0"/>
              <a:t>im Hinblick auf soziale Medien</a:t>
            </a:r>
          </a:p>
          <a:p>
            <a:r>
              <a:rPr lang="de-DE" sz="2000" dirty="0"/>
              <a:t>Eine Transformation vom monomedialen </a:t>
            </a:r>
            <a:br>
              <a:rPr lang="de-DE" sz="2000" dirty="0"/>
            </a:br>
            <a:r>
              <a:rPr lang="de-DE" sz="2000" dirty="0"/>
              <a:t>zum multimedialen Unternehmen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79662"/>
            <a:ext cx="3751081" cy="195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4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363272" cy="3319017"/>
          </a:xfrm>
        </p:spPr>
        <p:txBody>
          <a:bodyPr>
            <a:noAutofit/>
          </a:bodyPr>
          <a:lstStyle/>
          <a:p>
            <a:r>
              <a:rPr lang="de-DE" sz="2000" dirty="0"/>
              <a:t>Zunahme mobiler und internetfähiger Geräte</a:t>
            </a:r>
          </a:p>
          <a:p>
            <a:r>
              <a:rPr lang="de-DE" sz="2000" dirty="0"/>
              <a:t>Digitale Werbeformen werden lukrativer </a:t>
            </a:r>
            <a:br>
              <a:rPr lang="de-DE" sz="2000" dirty="0"/>
            </a:br>
            <a:r>
              <a:rPr lang="de-DE" sz="2000" dirty="0"/>
              <a:t>(insbesondere für mobile Geräte)</a:t>
            </a:r>
          </a:p>
          <a:p>
            <a:r>
              <a:rPr lang="de-DE" sz="2000" dirty="0"/>
              <a:t>Unternehmen des Verlagswesens stehen </a:t>
            </a:r>
            <a:br>
              <a:rPr lang="de-DE" sz="2000" dirty="0"/>
            </a:br>
            <a:r>
              <a:rPr lang="de-DE" sz="2000" dirty="0"/>
              <a:t>vor einigen Herausforderungen speziell </a:t>
            </a:r>
            <a:br>
              <a:rPr lang="de-DE" sz="2000" dirty="0"/>
            </a:br>
            <a:r>
              <a:rPr lang="de-DE" sz="2000" dirty="0"/>
              <a:t>im Hinblick auf soziale Medien</a:t>
            </a:r>
          </a:p>
          <a:p>
            <a:r>
              <a:rPr lang="de-DE" sz="2000" dirty="0"/>
              <a:t>Eine Transformation vom monomedialen </a:t>
            </a:r>
            <a:br>
              <a:rPr lang="de-DE" sz="2000" dirty="0"/>
            </a:br>
            <a:r>
              <a:rPr lang="de-DE" sz="2000" dirty="0"/>
              <a:t>zum multimedialen Unternehmen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779662"/>
            <a:ext cx="3751081" cy="1959940"/>
          </a:xfrm>
          <a:prstGeom prst="rect">
            <a:avLst/>
          </a:prstGeom>
        </p:spPr>
      </p:pic>
      <p:sp>
        <p:nvSpPr>
          <p:cNvPr id="8" name="Abgerundetes Rechteck 7"/>
          <p:cNvSpPr/>
          <p:nvPr/>
        </p:nvSpPr>
        <p:spPr>
          <a:xfrm>
            <a:off x="395536" y="4011910"/>
            <a:ext cx="8496944" cy="1008112"/>
          </a:xfrm>
          <a:prstGeom prst="roundRect">
            <a:avLst/>
          </a:prstGeom>
          <a:solidFill>
            <a:srgbClr val="FA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dirty="0">
                <a:solidFill>
                  <a:prstClr val="black"/>
                </a:solidFill>
              </a:rPr>
              <a:t>Wie kann eine solche Transformation konkret vollzogen werden?</a:t>
            </a:r>
          </a:p>
          <a:p>
            <a:r>
              <a:rPr lang="de-DE" sz="2400" dirty="0">
                <a:solidFill>
                  <a:prstClr val="black"/>
                </a:solidFill>
              </a:rPr>
              <a:t>Welche digitale Technologien eignen sich besonders dazu? </a:t>
            </a:r>
          </a:p>
        </p:txBody>
      </p:sp>
    </p:spTree>
    <p:extLst>
      <p:ext uri="{BB962C8B-B14F-4D97-AF65-F5344CB8AC3E}">
        <p14:creationId xmlns:p14="http://schemas.microsoft.com/office/powerpoint/2010/main" val="285047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55976" y="1275606"/>
            <a:ext cx="4330824" cy="3319017"/>
          </a:xfrm>
        </p:spPr>
        <p:txBody>
          <a:bodyPr>
            <a:noAutofit/>
          </a:bodyPr>
          <a:lstStyle/>
          <a:p>
            <a:r>
              <a:rPr lang="de-DE" sz="2000" dirty="0" smtClean="0"/>
              <a:t>Fotografieren und Posten </a:t>
            </a:r>
            <a:r>
              <a:rPr lang="de-DE" sz="2000" dirty="0"/>
              <a:t>von Essen in </a:t>
            </a:r>
            <a:r>
              <a:rPr lang="de-DE" sz="2000" dirty="0" smtClean="0"/>
              <a:t>Blogs und </a:t>
            </a:r>
            <a:r>
              <a:rPr lang="de-DE" sz="2000" dirty="0"/>
              <a:t>sozialen Medien</a:t>
            </a:r>
          </a:p>
          <a:p>
            <a:r>
              <a:rPr lang="de-DE" sz="2000" dirty="0"/>
              <a:t>Beschreibt, dass das abgebildete Essen begehrenswert ist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Ausgangslage / Motivation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87402"/>
            <a:ext cx="3759694" cy="3759694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715766"/>
            <a:ext cx="3964934" cy="223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9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Trendtechnologie - Chatbots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0956" y="1775085"/>
            <a:ext cx="8942080" cy="2992179"/>
          </a:xfrm>
          <a:prstGeom prst="rect">
            <a:avLst/>
          </a:prstGeom>
        </p:spPr>
      </p:pic>
      <p:sp>
        <p:nvSpPr>
          <p:cNvPr id="11" name="Inhaltsplatzhalter 2"/>
          <p:cNvSpPr txBox="1">
            <a:spLocks/>
          </p:cNvSpPr>
          <p:nvPr/>
        </p:nvSpPr>
        <p:spPr>
          <a:xfrm>
            <a:off x="251520" y="1016890"/>
            <a:ext cx="8640960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Weltweite Suchanfragen mit Google nach „Chatbot“ von Januar 2004 bis November 2018:</a:t>
            </a:r>
            <a:endParaRPr lang="de-DE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07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598" y="1683975"/>
            <a:ext cx="5548342" cy="3357133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Trendthema – Human Food Interaction (HFI)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51520" y="1016890"/>
            <a:ext cx="8712968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2000" dirty="0" smtClean="0">
                <a:solidFill>
                  <a:prstClr val="black"/>
                </a:solidFill>
              </a:rPr>
              <a:t>Anzahl an wissenschaftlichen Publikationen im Bereich der HFI: </a:t>
            </a:r>
          </a:p>
        </p:txBody>
      </p:sp>
      <p:sp>
        <p:nvSpPr>
          <p:cNvPr id="2" name="Rechteck 1"/>
          <p:cNvSpPr/>
          <p:nvPr/>
        </p:nvSpPr>
        <p:spPr>
          <a:xfrm>
            <a:off x="5617853" y="3484434"/>
            <a:ext cx="353614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100" dirty="0" smtClean="0">
                <a:solidFill>
                  <a:prstClr val="black"/>
                </a:solidFill>
              </a:rPr>
              <a:t>Quelle:</a:t>
            </a:r>
          </a:p>
          <a:p>
            <a:r>
              <a:rPr lang="de-DE" sz="1100" dirty="0" err="1" smtClean="0">
                <a:solidFill>
                  <a:prstClr val="black"/>
                </a:solidFill>
              </a:rPr>
              <a:t>Bertran</a:t>
            </a:r>
            <a:r>
              <a:rPr lang="de-DE" sz="1100" dirty="0">
                <a:solidFill>
                  <a:prstClr val="black"/>
                </a:solidFill>
              </a:rPr>
              <a:t>, F. A., </a:t>
            </a:r>
            <a:r>
              <a:rPr lang="de-DE" sz="1100" dirty="0" err="1">
                <a:solidFill>
                  <a:prstClr val="black"/>
                </a:solidFill>
              </a:rPr>
              <a:t>Jhaveri</a:t>
            </a:r>
            <a:r>
              <a:rPr lang="de-DE" sz="1100" dirty="0">
                <a:solidFill>
                  <a:prstClr val="black"/>
                </a:solidFill>
              </a:rPr>
              <a:t>, S., Lutz, R., </a:t>
            </a:r>
            <a:r>
              <a:rPr lang="de-DE" sz="1100" dirty="0" err="1">
                <a:solidFill>
                  <a:prstClr val="black"/>
                </a:solidFill>
              </a:rPr>
              <a:t>Isbister</a:t>
            </a:r>
            <a:r>
              <a:rPr lang="de-DE" sz="1100" dirty="0">
                <a:solidFill>
                  <a:prstClr val="black"/>
                </a:solidFill>
              </a:rPr>
              <a:t>, K., Wilde, D. (2018). </a:t>
            </a:r>
            <a:r>
              <a:rPr lang="de-DE" sz="1100" dirty="0" err="1">
                <a:solidFill>
                  <a:prstClr val="black"/>
                </a:solidFill>
              </a:rPr>
              <a:t>Visualising</a:t>
            </a:r>
            <a:r>
              <a:rPr lang="de-DE" sz="1100" dirty="0">
                <a:solidFill>
                  <a:prstClr val="black"/>
                </a:solidFill>
              </a:rPr>
              <a:t> </a:t>
            </a:r>
            <a:r>
              <a:rPr lang="de-DE" sz="1100" dirty="0" err="1">
                <a:solidFill>
                  <a:prstClr val="black"/>
                </a:solidFill>
              </a:rPr>
              <a:t>the</a:t>
            </a:r>
            <a:endParaRPr lang="de-DE" sz="1100" dirty="0">
              <a:solidFill>
                <a:prstClr val="black"/>
              </a:solidFill>
            </a:endParaRPr>
          </a:p>
          <a:p>
            <a:r>
              <a:rPr lang="en-US" sz="1100" dirty="0">
                <a:solidFill>
                  <a:prstClr val="black"/>
                </a:solidFill>
              </a:rPr>
              <a:t>Landscape of Human-Food Interaction Research. </a:t>
            </a:r>
            <a:r>
              <a:rPr lang="en-US" sz="1100" i="1" dirty="0">
                <a:solidFill>
                  <a:prstClr val="black"/>
                </a:solidFill>
              </a:rPr>
              <a:t>Proceedings of the 2018 ACM</a:t>
            </a:r>
          </a:p>
          <a:p>
            <a:r>
              <a:rPr lang="de-DE" sz="1100" i="1" dirty="0">
                <a:solidFill>
                  <a:prstClr val="black"/>
                </a:solidFill>
              </a:rPr>
              <a:t>Conference Companion </a:t>
            </a:r>
            <a:r>
              <a:rPr lang="de-DE" sz="1100" i="1" dirty="0" err="1">
                <a:solidFill>
                  <a:prstClr val="black"/>
                </a:solidFill>
              </a:rPr>
              <a:t>Publication</a:t>
            </a:r>
            <a:r>
              <a:rPr lang="de-DE" sz="1100" i="1" dirty="0">
                <a:solidFill>
                  <a:prstClr val="black"/>
                </a:solidFill>
              </a:rPr>
              <a:t> on </a:t>
            </a:r>
            <a:r>
              <a:rPr lang="de-DE" sz="1100" i="1" dirty="0" err="1">
                <a:solidFill>
                  <a:prstClr val="black"/>
                </a:solidFill>
              </a:rPr>
              <a:t>Designing</a:t>
            </a:r>
            <a:r>
              <a:rPr lang="de-DE" sz="1100" i="1" dirty="0">
                <a:solidFill>
                  <a:prstClr val="black"/>
                </a:solidFill>
              </a:rPr>
              <a:t> Interactive Systems (DIS '18</a:t>
            </a:r>
          </a:p>
          <a:p>
            <a:r>
              <a:rPr lang="de-DE" sz="1100" i="1" dirty="0">
                <a:solidFill>
                  <a:prstClr val="black"/>
                </a:solidFill>
              </a:rPr>
              <a:t>Companion), </a:t>
            </a:r>
            <a:r>
              <a:rPr lang="de-DE" sz="1100" dirty="0">
                <a:solidFill>
                  <a:prstClr val="black"/>
                </a:solidFill>
              </a:rPr>
              <a:t>S. 243–248.</a:t>
            </a:r>
          </a:p>
        </p:txBody>
      </p:sp>
    </p:spTree>
    <p:extLst>
      <p:ext uri="{BB962C8B-B14F-4D97-AF65-F5344CB8AC3E}">
        <p14:creationId xmlns:p14="http://schemas.microsoft.com/office/powerpoint/2010/main" val="23219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58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Trendtechnologie und Trendthema = ?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51520" y="1016891"/>
            <a:ext cx="8712968" cy="906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12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Trendtechnologie und Trendthema = ?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51520" y="1016891"/>
            <a:ext cx="8712968" cy="906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2000" dirty="0">
              <a:solidFill>
                <a:prstClr val="black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899651" y="1792318"/>
            <a:ext cx="2880320" cy="2880320"/>
          </a:xfrm>
          <a:prstGeom prst="ellipse">
            <a:avLst/>
          </a:prstGeom>
          <a:solidFill>
            <a:srgbClr val="059AED">
              <a:alpha val="25098"/>
            </a:srgbClr>
          </a:solidFill>
          <a:ln>
            <a:solidFill>
              <a:srgbClr val="059AE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000" dirty="0" smtClean="0">
                <a:solidFill>
                  <a:prstClr val="black">
                    <a:lumMod val="95000"/>
                    <a:lumOff val="5000"/>
                  </a:prstClr>
                </a:solidFill>
              </a:rPr>
              <a:t>Chatbots</a:t>
            </a:r>
            <a:endParaRPr lang="de-DE" sz="2000" dirty="0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75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Funktionen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Unterscheidung lernende und selbstlernende Bots:</a:t>
            </a:r>
          </a:p>
          <a:p>
            <a:pPr fontAlgn="base"/>
            <a:r>
              <a:rPr lang="de-DE" dirty="0"/>
              <a:t>Lernende Bots: 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Bots </a:t>
            </a:r>
            <a:r>
              <a:rPr lang="de-DE" dirty="0"/>
              <a:t>verfügen über überwachte Systeme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Maschinen </a:t>
            </a:r>
            <a:r>
              <a:rPr lang="de-DE" dirty="0"/>
              <a:t>können aber nicht selber lernen und Erfahrungen sammeln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dirty="0"/>
              <a:t>G</a:t>
            </a:r>
            <a:r>
              <a:rPr lang="de-DE" dirty="0" smtClean="0"/>
              <a:t>rößter </a:t>
            </a:r>
            <a:r>
              <a:rPr lang="de-DE" dirty="0"/>
              <a:t>Erfolg zur Zeit mit lernenden </a:t>
            </a:r>
            <a:r>
              <a:rPr lang="de-DE" dirty="0" err="1"/>
              <a:t>Chatbots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630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Trendtechnologie und Trendthema = ?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51520" y="1016891"/>
            <a:ext cx="8712968" cy="906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2000" dirty="0">
              <a:solidFill>
                <a:prstClr val="black"/>
              </a:solidFill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1899651" y="1792318"/>
            <a:ext cx="5344699" cy="2946001"/>
            <a:chOff x="1675573" y="1792318"/>
            <a:chExt cx="5344699" cy="2946001"/>
          </a:xfrm>
        </p:grpSpPr>
        <p:sp>
          <p:nvSpPr>
            <p:cNvPr id="2" name="Ellipse 1"/>
            <p:cNvSpPr/>
            <p:nvPr/>
          </p:nvSpPr>
          <p:spPr>
            <a:xfrm>
              <a:off x="4139952" y="1857999"/>
              <a:ext cx="2880320" cy="2880320"/>
            </a:xfrm>
            <a:prstGeom prst="ellipse">
              <a:avLst/>
            </a:prstGeom>
            <a:solidFill>
              <a:srgbClr val="6AAB64">
                <a:alpha val="25098"/>
              </a:srgbClr>
            </a:solidFill>
            <a:ln>
              <a:solidFill>
                <a:srgbClr val="6AAB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dirty="0" smtClean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HFI</a:t>
              </a:r>
              <a:endParaRPr lang="de-DE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1675573" y="1792318"/>
              <a:ext cx="2880320" cy="2880320"/>
            </a:xfrm>
            <a:prstGeom prst="ellipse">
              <a:avLst/>
            </a:prstGeom>
            <a:solidFill>
              <a:srgbClr val="059AED">
                <a:alpha val="25098"/>
              </a:srgbClr>
            </a:solidFill>
            <a:ln>
              <a:solidFill>
                <a:srgbClr val="059AE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dirty="0" smtClean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Chatbots</a:t>
              </a:r>
              <a:endParaRPr lang="de-DE" sz="2000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406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Trendtechnologie und Trendthema = ?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251520" y="1016891"/>
            <a:ext cx="8712968" cy="9067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DE" sz="2000" dirty="0">
              <a:solidFill>
                <a:prstClr val="black"/>
              </a:solidFill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1899651" y="1315498"/>
            <a:ext cx="5344699" cy="3422821"/>
            <a:chOff x="1675573" y="1315498"/>
            <a:chExt cx="5344699" cy="3422821"/>
          </a:xfrm>
        </p:grpSpPr>
        <p:sp>
          <p:nvSpPr>
            <p:cNvPr id="2" name="Ellipse 1"/>
            <p:cNvSpPr/>
            <p:nvPr/>
          </p:nvSpPr>
          <p:spPr>
            <a:xfrm>
              <a:off x="4139952" y="1857999"/>
              <a:ext cx="2880320" cy="2880320"/>
            </a:xfrm>
            <a:prstGeom prst="ellipse">
              <a:avLst/>
            </a:prstGeom>
            <a:solidFill>
              <a:srgbClr val="6AAB64">
                <a:alpha val="25098"/>
              </a:srgbClr>
            </a:solidFill>
            <a:ln>
              <a:solidFill>
                <a:srgbClr val="6AAB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dirty="0" smtClean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HFI</a:t>
              </a:r>
              <a:endParaRPr lang="de-DE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10" name="Ellipse 9"/>
            <p:cNvSpPr/>
            <p:nvPr/>
          </p:nvSpPr>
          <p:spPr>
            <a:xfrm>
              <a:off x="1675573" y="1792318"/>
              <a:ext cx="2880320" cy="2880320"/>
            </a:xfrm>
            <a:prstGeom prst="ellipse">
              <a:avLst/>
            </a:prstGeom>
            <a:solidFill>
              <a:srgbClr val="059AED">
                <a:alpha val="25098"/>
              </a:srgbClr>
            </a:solidFill>
            <a:ln>
              <a:solidFill>
                <a:srgbClr val="059AE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4000" dirty="0" smtClean="0">
                  <a:solidFill>
                    <a:prstClr val="black">
                      <a:lumMod val="95000"/>
                      <a:lumOff val="5000"/>
                    </a:prstClr>
                  </a:solidFill>
                </a:rPr>
                <a:t>Chatbots</a:t>
              </a:r>
              <a:endParaRPr lang="de-DE" sz="2000" dirty="0">
                <a:solidFill>
                  <a:prstClr val="black">
                    <a:lumMod val="95000"/>
                    <a:lumOff val="5000"/>
                  </a:prstClr>
                </a:solidFill>
              </a:endParaRPr>
            </a:p>
          </p:txBody>
        </p:sp>
        <p:sp>
          <p:nvSpPr>
            <p:cNvPr id="12" name="Wolkenförmige Legende 11"/>
            <p:cNvSpPr/>
            <p:nvPr/>
          </p:nvSpPr>
          <p:spPr>
            <a:xfrm>
              <a:off x="3707904" y="1315498"/>
              <a:ext cx="2150343" cy="1440730"/>
            </a:xfrm>
            <a:prstGeom prst="cloudCallou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de-DE" dirty="0" smtClean="0">
                  <a:solidFill>
                    <a:prstClr val="black"/>
                  </a:solidFill>
                </a:rPr>
                <a:t>Innovations-potenzial?</a:t>
              </a:r>
              <a:endParaRPr lang="de-DE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3718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Rendezfood: Neue, innovative Formen von Anzeigen</a:t>
            </a:r>
            <a:br>
              <a:rPr lang="de-DE" sz="2000" dirty="0"/>
            </a:br>
            <a:r>
              <a:rPr lang="de-DE" sz="2000" dirty="0"/>
              <a:t>und </a:t>
            </a:r>
            <a:r>
              <a:rPr lang="de-DE" sz="2000" dirty="0" smtClean="0"/>
              <a:t>Werbemaßnahmen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522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Systems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</a:t>
            </a:r>
            <a:r>
              <a:rPr lang="de-DE" sz="2000" dirty="0"/>
              <a:t>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Unter Berücksichtigung aufstrebender Technologien</a:t>
            </a:r>
            <a:r>
              <a:rPr lang="de-DE" sz="2000" dirty="0" smtClean="0"/>
              <a:t>: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45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</a:t>
            </a:r>
            <a:r>
              <a:rPr lang="de-DE" sz="2000" dirty="0"/>
              <a:t>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Unter Berücksichtigung aufstrebender Technologien</a:t>
            </a:r>
            <a:r>
              <a:rPr lang="de-DE" sz="20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Game </a:t>
            </a:r>
            <a:r>
              <a:rPr lang="de-DE" sz="1600" dirty="0" err="1" smtClean="0"/>
              <a:t>Mechanics</a:t>
            </a:r>
            <a:endParaRPr lang="de-DE" sz="16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0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</a:t>
            </a:r>
            <a:r>
              <a:rPr lang="de-DE" sz="2000" dirty="0"/>
              <a:t>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Unter Berücksichtigung aufstrebender Technologien</a:t>
            </a:r>
            <a:r>
              <a:rPr lang="de-DE" sz="20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Game </a:t>
            </a:r>
            <a:r>
              <a:rPr lang="de-DE" sz="1600" dirty="0" err="1" smtClean="0"/>
              <a:t>Mechanics</a:t>
            </a:r>
            <a:endParaRPr lang="de-DE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Chatbots, </a:t>
            </a:r>
            <a:r>
              <a:rPr lang="de-DE" sz="1600" dirty="0" err="1" smtClean="0"/>
              <a:t>Machine</a:t>
            </a:r>
            <a:r>
              <a:rPr lang="de-DE" sz="1600" dirty="0" smtClean="0"/>
              <a:t> Learning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3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</a:t>
            </a:r>
            <a:r>
              <a:rPr lang="de-DE" sz="2000" dirty="0"/>
              <a:t>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Unter Berücksichtigung aufstrebender Technologien</a:t>
            </a:r>
            <a:r>
              <a:rPr lang="de-DE" sz="20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Game </a:t>
            </a:r>
            <a:r>
              <a:rPr lang="de-DE" sz="1600" dirty="0" err="1" smtClean="0"/>
              <a:t>Mechanics</a:t>
            </a:r>
            <a:endParaRPr lang="de-DE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Chatbots, </a:t>
            </a:r>
            <a:r>
              <a:rPr lang="de-DE" sz="1600" dirty="0" err="1" smtClean="0"/>
              <a:t>Machine</a:t>
            </a:r>
            <a:r>
              <a:rPr lang="de-DE" sz="1600" dirty="0" smtClean="0"/>
              <a:t> Learning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Ortsbasierte Dienste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33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</a:t>
            </a:r>
            <a:r>
              <a:rPr lang="de-DE" sz="2000" dirty="0"/>
              <a:t>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Unter Berücksichtigung aufstrebender Technologien</a:t>
            </a:r>
            <a:r>
              <a:rPr lang="de-DE" sz="20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Game </a:t>
            </a:r>
            <a:r>
              <a:rPr lang="de-DE" sz="1600" dirty="0" err="1" smtClean="0"/>
              <a:t>Mechanics</a:t>
            </a:r>
            <a:endParaRPr lang="de-DE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Chatbots, </a:t>
            </a:r>
            <a:r>
              <a:rPr lang="de-DE" sz="1600" dirty="0" err="1" smtClean="0"/>
              <a:t>Machine</a:t>
            </a:r>
            <a:r>
              <a:rPr lang="de-DE" sz="1600" dirty="0" smtClean="0"/>
              <a:t> Learning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Ortsbasierte Dienste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err="1" smtClean="0"/>
              <a:t>Augmented</a:t>
            </a:r>
            <a:r>
              <a:rPr lang="de-DE" sz="1600" dirty="0" smtClean="0"/>
              <a:t> Reality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0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Rendezfood</a:t>
            </a:r>
            <a:r>
              <a:rPr lang="de-DE" sz="2000" dirty="0"/>
              <a:t>: Neue, innovative Formen von Anzeigen</a:t>
            </a:r>
            <a:br>
              <a:rPr lang="de-DE" sz="2000" dirty="0"/>
            </a:br>
            <a:r>
              <a:rPr lang="de-DE" sz="2000" dirty="0"/>
              <a:t>und Werbemaßnahmen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Entwicklung eines </a:t>
            </a:r>
            <a:r>
              <a:rPr lang="de-DE" sz="2000" dirty="0" smtClean="0"/>
              <a:t>(mobilen) </a:t>
            </a:r>
            <a:r>
              <a:rPr lang="de-DE" sz="2000" dirty="0"/>
              <a:t>Systems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Unter Berücksichtigung aufstrebender Technologien</a:t>
            </a:r>
            <a:r>
              <a:rPr lang="de-DE" sz="2000" dirty="0" smtClean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Game </a:t>
            </a:r>
            <a:r>
              <a:rPr lang="de-DE" sz="1600" dirty="0" err="1" smtClean="0"/>
              <a:t>Mechanics</a:t>
            </a:r>
            <a:endParaRPr lang="de-DE" sz="1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Chatbots, </a:t>
            </a:r>
            <a:r>
              <a:rPr lang="de-DE" sz="1600" dirty="0" err="1" smtClean="0"/>
              <a:t>Machine</a:t>
            </a:r>
            <a:r>
              <a:rPr lang="de-DE" sz="1600" dirty="0" smtClean="0"/>
              <a:t> Learning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smtClean="0"/>
              <a:t>Ortsbasierte Dienste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600" dirty="0" err="1" smtClean="0"/>
              <a:t>Augmented</a:t>
            </a:r>
            <a:r>
              <a:rPr lang="de-DE" sz="1600" dirty="0" smtClean="0"/>
              <a:t> Reality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Fokus: Entwicklung einer neuartigen Benutzerschnittstelle </a:t>
            </a:r>
            <a:br>
              <a:rPr lang="de-DE" sz="2000" dirty="0" smtClean="0"/>
            </a:br>
            <a:r>
              <a:rPr lang="de-DE" sz="2000" dirty="0" smtClean="0"/>
              <a:t>für Gastronomen (ggf. Einzelhandel) zur Vermittlung von </a:t>
            </a:r>
            <a:br>
              <a:rPr lang="de-DE" sz="2000" dirty="0" smtClean="0"/>
            </a:br>
            <a:r>
              <a:rPr lang="de-DE" sz="2000" dirty="0" smtClean="0"/>
              <a:t>emotional aufgeladenen Werbebotschaften  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69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err="1">
                <a:solidFill>
                  <a:prstClr val="black"/>
                </a:solidFill>
              </a:rPr>
              <a:t>Rendezfood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2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Funktionen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de-DE" dirty="0"/>
              <a:t>Selbstlernende Bots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Lernen </a:t>
            </a:r>
            <a:r>
              <a:rPr lang="de-DE" dirty="0"/>
              <a:t>über Maschinelles Lernen</a:t>
            </a:r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Entwickler </a:t>
            </a:r>
            <a:r>
              <a:rPr lang="de-DE" dirty="0"/>
              <a:t>baut </a:t>
            </a:r>
            <a:r>
              <a:rPr lang="de-DE" dirty="0" smtClean="0"/>
              <a:t>gewisse </a:t>
            </a:r>
            <a:r>
              <a:rPr lang="de-DE" dirty="0"/>
              <a:t>Regeln </a:t>
            </a:r>
            <a:r>
              <a:rPr lang="de-DE" dirty="0" smtClean="0"/>
              <a:t>in den Bot ein</a:t>
            </a:r>
            <a:r>
              <a:rPr lang="de-DE" dirty="0"/>
              <a:t>, auf denen die automatische Verbesserung der Bots erfolgt </a:t>
            </a:r>
            <a:endParaRPr lang="de-DE" dirty="0" smtClean="0"/>
          </a:p>
          <a:p>
            <a:pPr>
              <a:buFont typeface="Symbol" panose="05050102010706020507" pitchFamily="18" charset="2"/>
              <a:buChar char="-"/>
            </a:pPr>
            <a:r>
              <a:rPr lang="de-DE" dirty="0" smtClean="0"/>
              <a:t>Zukunftsvision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557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3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71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99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/>
              <a:t>Der etwas träge, gesellige Cheeseburger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45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/>
              <a:t>Der etwas träge, gesellige Cheeseburger</a:t>
            </a:r>
          </a:p>
          <a:p>
            <a:r>
              <a:rPr lang="de-DE" sz="2000" dirty="0"/>
              <a:t>Menschliche Eigenschaften als Werbekonzepte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90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/>
              <a:t>Der etwas träge, gesellige Cheeseburger</a:t>
            </a:r>
          </a:p>
          <a:p>
            <a:r>
              <a:rPr lang="de-DE" sz="2000" dirty="0"/>
              <a:t>Menschliche Eigenschaften als Werbekonzepte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Kennenlernen („Charakter“ erfahren)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5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/>
              <a:t>Der etwas träge, gesellige Cheeseburger</a:t>
            </a:r>
          </a:p>
          <a:p>
            <a:r>
              <a:rPr lang="de-DE" sz="2000" dirty="0"/>
              <a:t>Menschliche Eigenschaften als Werbekonzepte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Kennenlernen („Charakter“ erfahren)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Gespräche (Vorteile „raushandeln“)</a:t>
            </a:r>
            <a:endParaRPr lang="de-DE" sz="1800" dirty="0"/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76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0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/>
              <a:t>Der etwas träge, gesellige Cheeseburger</a:t>
            </a:r>
          </a:p>
          <a:p>
            <a:r>
              <a:rPr lang="de-DE" sz="2000" dirty="0"/>
              <a:t>Menschliche Eigenschaften als Werbekonzepte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Kennenlernen („Charakter“ erfahren)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Gespräche (Vorteile „raushandeln“)</a:t>
            </a:r>
            <a:endParaRPr lang="de-DE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Eifersucht („Aufmerksamkeit“ generieren)</a:t>
            </a:r>
            <a:endParaRPr lang="de-DE" sz="1800" dirty="0"/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77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3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600400"/>
          </a:xfrm>
        </p:spPr>
        <p:txBody>
          <a:bodyPr>
            <a:noAutofit/>
          </a:bodyPr>
          <a:lstStyle/>
          <a:p>
            <a:r>
              <a:rPr lang="de-DE" sz="2000" dirty="0" smtClean="0"/>
              <a:t>Personifizierung </a:t>
            </a:r>
            <a:r>
              <a:rPr lang="de-DE" sz="2000" dirty="0"/>
              <a:t>von </a:t>
            </a:r>
            <a:r>
              <a:rPr lang="de-DE" sz="2000" dirty="0" smtClean="0"/>
              <a:t>Nahrungsmitteln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zierliche, sportliche Salat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Der </a:t>
            </a:r>
            <a:r>
              <a:rPr lang="de-DE" sz="1800" dirty="0"/>
              <a:t>coole, hippe </a:t>
            </a:r>
            <a:r>
              <a:rPr lang="de-DE" sz="1800" dirty="0" err="1"/>
              <a:t>Frozen</a:t>
            </a:r>
            <a:r>
              <a:rPr lang="de-DE" sz="1800" dirty="0"/>
              <a:t>-Joghurt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/>
              <a:t>Der etwas träge, gesellige Cheeseburger</a:t>
            </a:r>
          </a:p>
          <a:p>
            <a:r>
              <a:rPr lang="de-DE" sz="2000" dirty="0"/>
              <a:t>Menschliche Eigenschaften als Werbekonzepte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Kennenlernen („Charakter“ erfahren)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Gespräche (Vorteile „raushandeln“)</a:t>
            </a:r>
            <a:endParaRPr lang="de-DE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Eifersucht („Aufmerksamkeit“ generieren)</a:t>
            </a:r>
            <a:endParaRPr lang="de-DE" sz="18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de-DE" sz="1800" dirty="0" smtClean="0"/>
              <a:t>Gruppendates („Rabattaktionen“ wahrnehmen)</a:t>
            </a:r>
          </a:p>
          <a:p>
            <a:pPr marL="457200" lvl="1" indent="0">
              <a:buNone/>
            </a:pPr>
            <a:endParaRPr lang="de-DE" sz="1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Konzepte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237" y="2932253"/>
            <a:ext cx="2969235" cy="197949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xmlns="" id="{B386155C-2788-48A1-A2DD-87219272D7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46109" y="969706"/>
            <a:ext cx="1979490" cy="197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77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 smtClean="0"/>
              <a:t>Social</a:t>
            </a:r>
            <a:r>
              <a:rPr lang="de-DE" sz="2000" dirty="0" smtClean="0"/>
              <a:t> Companion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79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Nutzer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9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Funktionen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Risiken </a:t>
            </a:r>
            <a:r>
              <a:rPr lang="de-DE" dirty="0"/>
              <a:t>selbstlernender Bots:</a:t>
            </a:r>
          </a:p>
          <a:p>
            <a:pPr fontAlgn="base"/>
            <a:r>
              <a:rPr lang="de-DE" dirty="0" smtClean="0"/>
              <a:t>Versteckte </a:t>
            </a:r>
            <a:r>
              <a:rPr lang="de-DE" dirty="0"/>
              <a:t>Verzerrungen</a:t>
            </a:r>
          </a:p>
          <a:p>
            <a:pPr fontAlgn="base"/>
            <a:r>
              <a:rPr lang="de-DE" dirty="0" smtClean="0"/>
              <a:t>Schwierigkeit </a:t>
            </a:r>
            <a:r>
              <a:rPr lang="de-DE" dirty="0"/>
              <a:t>die Ursache von Fehlern zu </a:t>
            </a:r>
            <a:r>
              <a:rPr lang="de-DE" dirty="0" smtClean="0"/>
              <a:t>erkennen</a:t>
            </a:r>
          </a:p>
          <a:p>
            <a:pPr fontAlgn="base"/>
            <a:r>
              <a:rPr lang="de-DE" dirty="0" smtClean="0"/>
              <a:t>Bsp. </a:t>
            </a:r>
            <a:r>
              <a:rPr lang="de-DE" dirty="0" err="1" smtClean="0"/>
              <a:t>Chatbot</a:t>
            </a:r>
            <a:r>
              <a:rPr lang="de-DE" dirty="0" smtClean="0"/>
              <a:t> „</a:t>
            </a:r>
            <a:r>
              <a:rPr lang="de-DE" dirty="0" err="1" smtClean="0"/>
              <a:t>Tay</a:t>
            </a:r>
            <a:r>
              <a:rPr lang="de-DE" dirty="0" smtClean="0"/>
              <a:t>“: Teilen rassistischer Tweets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507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 smtClean="0"/>
              <a:t>Social</a:t>
            </a:r>
            <a:r>
              <a:rPr lang="de-DE" sz="2000" dirty="0" smtClean="0"/>
              <a:t> Companion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Spielerische Interkationen</a:t>
            </a:r>
            <a:endParaRPr lang="de-DE" sz="2000" dirty="0"/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Nutzer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8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 smtClean="0"/>
              <a:t>Social</a:t>
            </a:r>
            <a:r>
              <a:rPr lang="de-DE" sz="2000" dirty="0" smtClean="0"/>
              <a:t> Companion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Spielerische Interkationen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Informationen über Herkunft und Zubereitung erfahren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Nutzer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61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 smtClean="0"/>
              <a:t>Social</a:t>
            </a:r>
            <a:r>
              <a:rPr lang="de-DE" sz="2000" dirty="0" smtClean="0"/>
              <a:t> Companion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Spielerische Interkationen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Informationen über Herkunft und Zubereitung erfahren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Personalisierte Gerichtsvorschläge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Nutzer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 smtClean="0"/>
              <a:t>Social</a:t>
            </a:r>
            <a:r>
              <a:rPr lang="de-DE" sz="2000" dirty="0" smtClean="0"/>
              <a:t> Companion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Spielerische Interkationen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Informationen über Herkunft und Zubereitung erfahren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Personalisierte Gerichtsvorschläge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Rabattcodes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Nutzer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8496944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err="1" smtClean="0"/>
              <a:t>Social</a:t>
            </a:r>
            <a:r>
              <a:rPr lang="de-DE" sz="2000" dirty="0" smtClean="0"/>
              <a:t> Companion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Spielerische Interkationen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Informationen über Herkunft und Zubereitung erfahren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Personalisierte Gerichtsvorschläge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Rabattcodes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„Geheime“ Gerichtsvorschläge </a:t>
            </a:r>
          </a:p>
          <a:p>
            <a:pPr marL="0" indent="0">
              <a:buNone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Nutzer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1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 Werbemöglichkeit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Gastronomen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06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 Werbemöglichkeit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Produktspezifisches Feedback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Gastronomen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4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 Werbemöglichkeit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Produktspezifisches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Schnelles und einfaches Schalten von emotionalen Werbebotschaften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Gastronomen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0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 Werbemöglichkeit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Produktspezifisches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Schnelles und einfaches Schalten von emotionalen Werbebotschaften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Spontanes Reagieren auf externe Einflussfaktoren (Wetter, News, Ferienzeiten, Events in Siegen)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88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Gastronomen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69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 Werbemöglichkeit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Produktspezifisches Feedback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Schnelles und einfaches Schalten von emotionalen Werbebotschaften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Spontanes Reagieren auf externe Einflussfaktoren (Wetter, News, Ferienzeiten, Events in Siegen)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Identifikation von Stammkundschaft (und mögliche Honorierung dieser!)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89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Mehrwert für Gastronomen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8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Funktionen von </a:t>
            </a:r>
            <a:r>
              <a:rPr lang="de-DE" dirty="0" err="1"/>
              <a:t>Chatbots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Intelligenz bei </a:t>
            </a:r>
            <a:r>
              <a:rPr lang="de-DE" dirty="0" err="1"/>
              <a:t>Chatbots</a:t>
            </a:r>
            <a:r>
              <a:rPr lang="de-DE" dirty="0" smtClean="0"/>
              <a:t>?</a:t>
            </a:r>
          </a:p>
          <a:p>
            <a:pPr lvl="0"/>
            <a:r>
              <a:rPr lang="de-DE" dirty="0" err="1"/>
              <a:t>Chatbots</a:t>
            </a:r>
            <a:r>
              <a:rPr lang="de-DE" dirty="0"/>
              <a:t> verstehen den Menschen nicht tatsächlich, sondern rufen sich unterschiedliche Skripte auf, um auf die Fragen zu </a:t>
            </a:r>
            <a:r>
              <a:rPr lang="de-DE" dirty="0" smtClean="0"/>
              <a:t>antworten.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8785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90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Ein kleines </a:t>
            </a:r>
            <a:r>
              <a:rPr lang="de-DE" sz="3200" b="1" dirty="0" smtClean="0">
                <a:solidFill>
                  <a:prstClr val="black"/>
                </a:solidFill>
              </a:rPr>
              <a:t>Appetithäppchen…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93"/>
          <a:stretch/>
        </p:blipFill>
        <p:spPr>
          <a:xfrm rot="5400000">
            <a:off x="-419263" y="1834841"/>
            <a:ext cx="3911966" cy="25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1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91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Ein kleines </a:t>
            </a:r>
            <a:r>
              <a:rPr lang="de-DE" sz="3200" b="1" dirty="0" smtClean="0">
                <a:solidFill>
                  <a:prstClr val="black"/>
                </a:solidFill>
              </a:rPr>
              <a:t>Appetithäppchen…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93"/>
          <a:stretch/>
        </p:blipFill>
        <p:spPr>
          <a:xfrm rot="5400000">
            <a:off x="-419263" y="1834841"/>
            <a:ext cx="3911966" cy="25704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5" b="12705"/>
          <a:stretch/>
        </p:blipFill>
        <p:spPr>
          <a:xfrm>
            <a:off x="3292148" y="1140041"/>
            <a:ext cx="257175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92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>
                <a:solidFill>
                  <a:prstClr val="black"/>
                </a:solidFill>
              </a:rPr>
              <a:t>Ein kleines </a:t>
            </a:r>
            <a:r>
              <a:rPr lang="de-DE" sz="3200" b="1" dirty="0" smtClean="0">
                <a:solidFill>
                  <a:prstClr val="black"/>
                </a:solidFill>
              </a:rPr>
              <a:t>Appetithäppchen…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5" b="12694"/>
          <a:stretch/>
        </p:blipFill>
        <p:spPr>
          <a:xfrm>
            <a:off x="6334125" y="1140041"/>
            <a:ext cx="2571750" cy="396000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93"/>
          <a:stretch/>
        </p:blipFill>
        <p:spPr>
          <a:xfrm rot="5400000">
            <a:off x="-419263" y="1834841"/>
            <a:ext cx="3911966" cy="2570400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5" b="12705"/>
          <a:stretch/>
        </p:blipFill>
        <p:spPr>
          <a:xfrm>
            <a:off x="3292148" y="1140041"/>
            <a:ext cx="2571750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Aufbau eines sozialen Bot-Netzwerks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93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Technische Herausforderungen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Aufbau eines sozialen Bot-Netzwerks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Smarte Dialogführung per NLP (Natural Language Processing) und unter Berücksichtigung vorheriger Gesprächsverläufe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94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Technische Herausforderungen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Aufbau eines sozialen Bot-Netzwerks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Smarte Dialogführung per NLP (Natural Language Processing) und unter Berücksichtigung vorheriger Gesprächsverläufe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Design skalierbarer bzw. übertragbarer Chatbot-Persönlichkeiten, die zeitgleich aber glaubhaft und authentisch wirken sollen 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95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Technische Herausforderungen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275606"/>
            <a:ext cx="6480720" cy="33190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Aufbau eines sozialen Bot-Netzwerks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Smarte Dialogführung per NLP (Natural Language Processing) und unter Berücksichtigung vorheriger Gesprächsverläufe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Design skalierbarer bzw. übertragbarer Chatbot-Persönlichkeiten, die zeitgleich aber glaubhaft und authentisch wirken sollen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smtClean="0"/>
              <a:t>AR-Anwendung (Objekterkennung und Computer Vision) 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96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Technische Herausforderungen</a:t>
            </a:r>
            <a:endParaRPr lang="de-DE" sz="3200" b="1" dirty="0">
              <a:solidFill>
                <a:prstClr val="black"/>
              </a:solidFill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1039044"/>
            <a:ext cx="2160748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05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nhaltsplatzhalter 2"/>
          <p:cNvSpPr txBox="1">
            <a:spLocks/>
          </p:cNvSpPr>
          <p:nvPr/>
        </p:nvSpPr>
        <p:spPr>
          <a:xfrm>
            <a:off x="323528" y="1275607"/>
            <a:ext cx="8496944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2400" dirty="0">
              <a:solidFill>
                <a:prstClr val="black"/>
              </a:solidFill>
            </a:endParaRPr>
          </a:p>
          <a:p>
            <a:endParaRPr lang="de-DE" sz="2400" dirty="0" smtClean="0">
              <a:solidFill>
                <a:prstClr val="black"/>
              </a:solidFill>
            </a:endParaRPr>
          </a:p>
          <a:p>
            <a:endParaRPr lang="de-DE" sz="2400" dirty="0" smtClean="0">
              <a:solidFill>
                <a:prstClr val="black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de-DE" sz="2400" dirty="0" smtClean="0">
              <a:solidFill>
                <a:prstClr val="black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9252" y="220974"/>
            <a:ext cx="9144000" cy="7860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555147-A248-47C3-9A76-E7FE6BC5D70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97</a:t>
            </a:fld>
            <a:endParaRPr lang="de-D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9996" y="220974"/>
            <a:ext cx="9144000" cy="78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200" b="1" dirty="0" smtClean="0">
                <a:solidFill>
                  <a:prstClr val="black"/>
                </a:solidFill>
              </a:rPr>
              <a:t>Vielen Dank!</a:t>
            </a:r>
            <a:endParaRPr lang="de-DE" sz="3200" b="1" dirty="0">
              <a:solidFill>
                <a:prstClr val="black"/>
              </a:solidFill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332780" y="1275606"/>
            <a:ext cx="8271668" cy="33190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sz="2000" dirty="0" smtClean="0"/>
              <a:t>Webseite: </a:t>
            </a:r>
            <a:r>
              <a:rPr lang="de-DE" sz="2000" dirty="0" smtClean="0">
                <a:hlinkClick r:id="rId2"/>
              </a:rPr>
              <a:t>www.rendezfood.de</a:t>
            </a:r>
            <a:r>
              <a:rPr lang="de-DE" sz="2000" dirty="0" smtClean="0"/>
              <a:t> </a:t>
            </a:r>
            <a:endParaRPr lang="de-DE" sz="2000" dirty="0"/>
          </a:p>
          <a:p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Kontaktpersonen: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Jun</a:t>
            </a:r>
            <a:r>
              <a:rPr lang="de-DE" sz="2000" dirty="0"/>
              <a:t>.-Prof. Dr. Thomas Ludwig: </a:t>
            </a:r>
            <a:r>
              <a:rPr lang="de-DE" sz="2000" dirty="0" smtClean="0">
                <a:hlinkClick r:id="rId3"/>
              </a:rPr>
              <a:t>thomas.ludwig@uni-siegen.de</a:t>
            </a:r>
            <a:endParaRPr lang="de-DE" sz="2000" dirty="0"/>
          </a:p>
          <a:p>
            <a:pPr marL="0" indent="0">
              <a:buNone/>
            </a:pPr>
            <a:r>
              <a:rPr lang="de-DE" sz="2000" dirty="0" smtClean="0"/>
              <a:t>Philip </a:t>
            </a:r>
            <a:r>
              <a:rPr lang="de-DE" sz="2000" dirty="0"/>
              <a:t>Weber: </a:t>
            </a:r>
            <a:r>
              <a:rPr lang="de-DE" sz="2000" dirty="0" smtClean="0">
                <a:hlinkClick r:id="rId4"/>
              </a:rPr>
              <a:t>philip.weber@uni-siegen.de</a:t>
            </a:r>
            <a:endParaRPr lang="de-DE" sz="2000" dirty="0" smtClean="0"/>
          </a:p>
          <a:p>
            <a:pPr marL="0" indent="0">
              <a:buNone/>
            </a:pPr>
            <a:endParaRPr lang="de-DE" sz="2000" dirty="0" smtClean="0"/>
          </a:p>
          <a:p>
            <a:pPr marL="0" indent="0">
              <a:buNone/>
            </a:pPr>
            <a:r>
              <a:rPr lang="de-DE" sz="2000" dirty="0"/>
              <a:t>Ausschreibung von Seminar-/Projekt-/Bachelor-/Masterarbeiten </a:t>
            </a:r>
            <a:r>
              <a:rPr lang="de-DE" sz="2000" dirty="0" smtClean="0"/>
              <a:t>im </a:t>
            </a:r>
            <a:r>
              <a:rPr lang="de-DE" sz="2000" dirty="0"/>
              <a:t>Forschungsprojekt „</a:t>
            </a:r>
            <a:r>
              <a:rPr lang="de-DE" sz="2000" dirty="0" smtClean="0"/>
              <a:t>Rendezfood“: </a:t>
            </a:r>
          </a:p>
          <a:p>
            <a:pPr marL="0" indent="0">
              <a:buNone/>
            </a:pPr>
            <a:r>
              <a:rPr lang="de-DE" sz="2000" dirty="0" smtClean="0">
                <a:hlinkClick r:id="rId5"/>
              </a:rPr>
              <a:t>https</a:t>
            </a:r>
            <a:r>
              <a:rPr lang="de-DE" sz="2000" dirty="0">
                <a:hlinkClick r:id="rId5"/>
              </a:rPr>
              <a:t>://cps.wineme.fb5.uni-siegen.de/lehre/</a:t>
            </a:r>
            <a:endParaRPr lang="de-DE" sz="2000" dirty="0"/>
          </a:p>
          <a:p>
            <a:endParaRPr lang="de-DE" sz="2000" dirty="0" smtClean="0"/>
          </a:p>
        </p:txBody>
      </p:sp>
    </p:spTree>
    <p:extLst>
      <p:ext uri="{BB962C8B-B14F-4D97-AF65-F5344CB8AC3E}">
        <p14:creationId xmlns:p14="http://schemas.microsoft.com/office/powerpoint/2010/main" val="7474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Diskussion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Würden Sie sich mit Hilfe eines </a:t>
            </a:r>
            <a:r>
              <a:rPr lang="de-DE" dirty="0" err="1"/>
              <a:t>Chatbots</a:t>
            </a:r>
            <a:r>
              <a:rPr lang="de-DE" dirty="0"/>
              <a:t> bewerben? Begründen Sie ihr Antwort</a:t>
            </a:r>
            <a:r>
              <a:rPr lang="de-DE" dirty="0" smtClean="0"/>
              <a:t>!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In welchen Bereich von Geschäftsprozessen könnten Sie sich am ehesten vorstellen mit einem </a:t>
            </a:r>
            <a:r>
              <a:rPr lang="de-DE" dirty="0" err="1"/>
              <a:t>Chatbot</a:t>
            </a:r>
            <a:r>
              <a:rPr lang="de-DE" dirty="0"/>
              <a:t> zu interagieren und warum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98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498678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Quellen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smtClean="0"/>
              <a:t>Braun</a:t>
            </a:r>
            <a:r>
              <a:rPr lang="de-DE" dirty="0"/>
              <a:t>, Alexander (2003): </a:t>
            </a:r>
            <a:r>
              <a:rPr lang="de-DE" i="1" dirty="0" err="1"/>
              <a:t>Chatbots</a:t>
            </a:r>
            <a:r>
              <a:rPr lang="de-DE" i="1" dirty="0"/>
              <a:t> in der Kundenkommunikation</a:t>
            </a:r>
            <a:r>
              <a:rPr lang="de-DE" dirty="0"/>
              <a:t>. Berlin: Springer.</a:t>
            </a:r>
          </a:p>
          <a:p>
            <a:r>
              <a:rPr lang="de-DE" i="1" dirty="0" err="1"/>
              <a:t>Brynjolfsson</a:t>
            </a:r>
            <a:r>
              <a:rPr lang="de-DE" i="1" dirty="0"/>
              <a:t>, E.; McAfee, A. (2017):</a:t>
            </a:r>
            <a:r>
              <a:rPr lang="de-DE" dirty="0"/>
              <a:t> </a:t>
            </a:r>
            <a:r>
              <a:rPr lang="de-DE" i="1" dirty="0"/>
              <a:t>The </a:t>
            </a:r>
            <a:r>
              <a:rPr lang="de-DE" i="1" dirty="0" err="1"/>
              <a:t>business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</a:t>
            </a:r>
            <a:r>
              <a:rPr lang="de-DE" i="1" dirty="0" err="1"/>
              <a:t>artificial</a:t>
            </a:r>
            <a:r>
              <a:rPr lang="de-DE" i="1" dirty="0"/>
              <a:t> </a:t>
            </a:r>
            <a:r>
              <a:rPr lang="de-DE" i="1" dirty="0" err="1"/>
              <a:t>intelligence</a:t>
            </a:r>
            <a:r>
              <a:rPr lang="de-DE" i="1" dirty="0"/>
              <a:t>.</a:t>
            </a:r>
            <a:r>
              <a:rPr lang="de-DE" dirty="0"/>
              <a:t> In: Harvard Business Review, 2017. https://starlab-alliance.com/wp-content/uploads/2017/09/The-Business-of-Artificial-Intelligence.pdf (Zugriff: 04.05.2019</a:t>
            </a:r>
            <a:r>
              <a:rPr lang="de-DE" dirty="0" smtClean="0"/>
              <a:t>).</a:t>
            </a:r>
          </a:p>
          <a:p>
            <a:r>
              <a:rPr lang="de-DE" dirty="0" err="1"/>
              <a:t>Buxmann</a:t>
            </a:r>
            <a:r>
              <a:rPr lang="de-DE" dirty="0"/>
              <a:t>, Peter; Schmidt, Holger (Hrsg.) (2019): </a:t>
            </a:r>
            <a:r>
              <a:rPr lang="de-DE" i="1" dirty="0"/>
              <a:t>Künstliche Intelligenz. Mit Algorithmen zum wirtschaftlichen Erfolg.</a:t>
            </a:r>
            <a:r>
              <a:rPr lang="de-DE" dirty="0"/>
              <a:t> Berlin, Heidelberg: Springer Gabler. </a:t>
            </a:r>
          </a:p>
          <a:p>
            <a:endParaRPr lang="de-DE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F3F1-2F4B-447C-8EC0-8801BA3768AB}" type="slidenum">
              <a:rPr lang="de-DE" smtClean="0"/>
              <a:pPr/>
              <a:t>99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344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ylesheet_zukuenfte-ki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4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5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6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7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8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9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0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4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5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6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7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28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29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30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3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3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3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34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35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36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37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0.xml><?xml version="1.0" encoding="utf-8"?>
<a:theme xmlns:a="http://schemas.openxmlformats.org/drawingml/2006/main" name="38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1.xml><?xml version="1.0" encoding="utf-8"?>
<a:theme xmlns:a="http://schemas.openxmlformats.org/drawingml/2006/main" name="39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2.xml><?xml version="1.0" encoding="utf-8"?>
<a:theme xmlns:a="http://schemas.openxmlformats.org/drawingml/2006/main" name="40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3.xml><?xml version="1.0" encoding="utf-8"?>
<a:theme xmlns:a="http://schemas.openxmlformats.org/drawingml/2006/main" name="4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4.xml><?xml version="1.0" encoding="utf-8"?>
<a:theme xmlns:a="http://schemas.openxmlformats.org/drawingml/2006/main" name="4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5.xml><?xml version="1.0" encoding="utf-8"?>
<a:theme xmlns:a="http://schemas.openxmlformats.org/drawingml/2006/main" name="4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6.xml><?xml version="1.0" encoding="utf-8"?>
<a:theme xmlns:a="http://schemas.openxmlformats.org/drawingml/2006/main" name="44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7.xml><?xml version="1.0" encoding="utf-8"?>
<a:theme xmlns:a="http://schemas.openxmlformats.org/drawingml/2006/main" name="45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8.xml><?xml version="1.0" encoding="utf-8"?>
<a:theme xmlns:a="http://schemas.openxmlformats.org/drawingml/2006/main" name="46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9.xml><?xml version="1.0" encoding="utf-8"?>
<a:theme xmlns:a="http://schemas.openxmlformats.org/drawingml/2006/main" name="47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0.xml><?xml version="1.0" encoding="utf-8"?>
<a:theme xmlns:a="http://schemas.openxmlformats.org/drawingml/2006/main" name="48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1.xml><?xml version="1.0" encoding="utf-8"?>
<a:theme xmlns:a="http://schemas.openxmlformats.org/drawingml/2006/main" name="49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2.xml><?xml version="1.0" encoding="utf-8"?>
<a:theme xmlns:a="http://schemas.openxmlformats.org/drawingml/2006/main" name="50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3.xml><?xml version="1.0" encoding="utf-8"?>
<a:theme xmlns:a="http://schemas.openxmlformats.org/drawingml/2006/main" name="5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4.xml><?xml version="1.0" encoding="utf-8"?>
<a:theme xmlns:a="http://schemas.openxmlformats.org/drawingml/2006/main" name="52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5.xml><?xml version="1.0" encoding="utf-8"?>
<a:theme xmlns:a="http://schemas.openxmlformats.org/drawingml/2006/main" name="53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6.xml><?xml version="1.0" encoding="utf-8"?>
<a:theme xmlns:a="http://schemas.openxmlformats.org/drawingml/2006/main" name="54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7.xml><?xml version="1.0" encoding="utf-8"?>
<a:theme xmlns:a="http://schemas.openxmlformats.org/drawingml/2006/main" name="55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8.xml><?xml version="1.0" encoding="utf-8"?>
<a:theme xmlns:a="http://schemas.openxmlformats.org/drawingml/2006/main" name="56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9.xml><?xml version="1.0" encoding="utf-8"?>
<a:theme xmlns:a="http://schemas.openxmlformats.org/drawingml/2006/main" name="57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0.xml><?xml version="1.0" encoding="utf-8"?>
<a:theme xmlns:a="http://schemas.openxmlformats.org/drawingml/2006/main" name="58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1.xml><?xml version="1.0" encoding="utf-8"?>
<a:theme xmlns:a="http://schemas.openxmlformats.org/drawingml/2006/main" name="59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2.xml><?xml version="1.0" encoding="utf-8"?>
<a:theme xmlns:a="http://schemas.openxmlformats.org/drawingml/2006/main" name="60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3.xml><?xml version="1.0" encoding="utf-8"?>
<a:theme xmlns:a="http://schemas.openxmlformats.org/drawingml/2006/main" name="6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4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stylesheet_zukuenfte-ki</Template>
  <TotalTime>0</TotalTime>
  <Words>2101</Words>
  <Application>Microsoft Office PowerPoint</Application>
  <PresentationFormat>Bildschirmpräsentation (16:9)</PresentationFormat>
  <Paragraphs>639</Paragraphs>
  <Slides>101</Slides>
  <Notes>34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63</vt:i4>
      </vt:variant>
      <vt:variant>
        <vt:lpstr>Folientitel</vt:lpstr>
      </vt:variant>
      <vt:variant>
        <vt:i4>101</vt:i4>
      </vt:variant>
    </vt:vector>
  </HeadingPairs>
  <TitlesOfParts>
    <vt:vector size="169" baseType="lpstr">
      <vt:lpstr>Arial</vt:lpstr>
      <vt:lpstr>Calibri</vt:lpstr>
      <vt:lpstr>Courier New</vt:lpstr>
      <vt:lpstr>Symbol</vt:lpstr>
      <vt:lpstr>Wingdings</vt:lpstr>
      <vt:lpstr>stylesheet_zukuenfte-ki</vt:lpstr>
      <vt:lpstr>Larissa</vt:lpstr>
      <vt:lpstr>1_Larissa</vt:lpstr>
      <vt:lpstr>2_Larissa</vt:lpstr>
      <vt:lpstr>3_Larissa</vt:lpstr>
      <vt:lpstr>4_Larissa</vt:lpstr>
      <vt:lpstr>5_Larissa</vt:lpstr>
      <vt:lpstr>6_Larissa</vt:lpstr>
      <vt:lpstr>7_Larissa</vt:lpstr>
      <vt:lpstr>8_Larissa</vt:lpstr>
      <vt:lpstr>9_Larissa</vt:lpstr>
      <vt:lpstr>10_Larissa</vt:lpstr>
      <vt:lpstr>11_Larissa</vt:lpstr>
      <vt:lpstr>12_Larissa</vt:lpstr>
      <vt:lpstr>13_Larissa</vt:lpstr>
      <vt:lpstr>14_Larissa</vt:lpstr>
      <vt:lpstr>15_Larissa</vt:lpstr>
      <vt:lpstr>16_Larissa</vt:lpstr>
      <vt:lpstr>17_Larissa</vt:lpstr>
      <vt:lpstr>18_Larissa</vt:lpstr>
      <vt:lpstr>19_Larissa</vt:lpstr>
      <vt:lpstr>20_Larissa</vt:lpstr>
      <vt:lpstr>21_Larissa</vt:lpstr>
      <vt:lpstr>22_Larissa</vt:lpstr>
      <vt:lpstr>23_Larissa</vt:lpstr>
      <vt:lpstr>24_Larissa</vt:lpstr>
      <vt:lpstr>25_Larissa</vt:lpstr>
      <vt:lpstr>26_Larissa</vt:lpstr>
      <vt:lpstr>27_Larissa</vt:lpstr>
      <vt:lpstr>28_Larissa</vt:lpstr>
      <vt:lpstr>29_Larissa</vt:lpstr>
      <vt:lpstr>30_Larissa</vt:lpstr>
      <vt:lpstr>31_Larissa</vt:lpstr>
      <vt:lpstr>32_Larissa</vt:lpstr>
      <vt:lpstr>33_Larissa</vt:lpstr>
      <vt:lpstr>34_Larissa</vt:lpstr>
      <vt:lpstr>35_Larissa</vt:lpstr>
      <vt:lpstr>36_Larissa</vt:lpstr>
      <vt:lpstr>37_Larissa</vt:lpstr>
      <vt:lpstr>38_Larissa</vt:lpstr>
      <vt:lpstr>39_Larissa</vt:lpstr>
      <vt:lpstr>40_Larissa</vt:lpstr>
      <vt:lpstr>41_Larissa</vt:lpstr>
      <vt:lpstr>42_Larissa</vt:lpstr>
      <vt:lpstr>43_Larissa</vt:lpstr>
      <vt:lpstr>44_Larissa</vt:lpstr>
      <vt:lpstr>45_Larissa</vt:lpstr>
      <vt:lpstr>46_Larissa</vt:lpstr>
      <vt:lpstr>47_Larissa</vt:lpstr>
      <vt:lpstr>48_Larissa</vt:lpstr>
      <vt:lpstr>49_Larissa</vt:lpstr>
      <vt:lpstr>50_Larissa</vt:lpstr>
      <vt:lpstr>51_Larissa</vt:lpstr>
      <vt:lpstr>52_Larissa</vt:lpstr>
      <vt:lpstr>53_Larissa</vt:lpstr>
      <vt:lpstr>54_Larissa</vt:lpstr>
      <vt:lpstr>55_Larissa</vt:lpstr>
      <vt:lpstr>56_Larissa</vt:lpstr>
      <vt:lpstr>57_Larissa</vt:lpstr>
      <vt:lpstr>58_Larissa</vt:lpstr>
      <vt:lpstr>59_Larissa</vt:lpstr>
      <vt:lpstr>60_Larissa</vt:lpstr>
      <vt:lpstr>61_Larissa</vt:lpstr>
      <vt:lpstr>Chatbots in Geschäftsmodellprozessen</vt:lpstr>
      <vt:lpstr>Agenda</vt:lpstr>
      <vt:lpstr>Definition von Chatbots</vt:lpstr>
      <vt:lpstr>Entwicklung von Chatbots</vt:lpstr>
      <vt:lpstr>Funktionen von Chatbots</vt:lpstr>
      <vt:lpstr>Funktionen von Chatbots</vt:lpstr>
      <vt:lpstr>Funktionen von Chatbots</vt:lpstr>
      <vt:lpstr>Funktionen von Chatbots</vt:lpstr>
      <vt:lpstr>Funktionen von Chatbots</vt:lpstr>
      <vt:lpstr>Anwendungsbereiche</vt:lpstr>
      <vt:lpstr>Anwendungsbereiche</vt:lpstr>
      <vt:lpstr>Anwendungsbereiche</vt:lpstr>
      <vt:lpstr>Anwendungsbereiche</vt:lpstr>
      <vt:lpstr>Mensch-Chatbot-Interaktion</vt:lpstr>
      <vt:lpstr>Kommunikationsbarrieren</vt:lpstr>
      <vt:lpstr>Anthropomorphisierung  </vt:lpstr>
      <vt:lpstr>Personifizierung</vt:lpstr>
      <vt:lpstr>Persönlichkeitsmerkmale</vt:lpstr>
      <vt:lpstr>Umgangsformen</vt:lpstr>
      <vt:lpstr>Umgangsformen</vt:lpstr>
      <vt:lpstr>Geschlechterstereotypen</vt:lpstr>
      <vt:lpstr>Fehlermanagement </vt:lpstr>
      <vt:lpstr>Anreize zum Self-Service</vt:lpstr>
      <vt:lpstr>Konsequenzen für den Jobmarkt</vt:lpstr>
      <vt:lpstr>Konsequenzen für den Jobmarkt</vt:lpstr>
      <vt:lpstr>Beispiel Chatbots im Recruiting</vt:lpstr>
      <vt:lpstr>Chatbots im Recruiting</vt:lpstr>
      <vt:lpstr>Chatbots im Recruiting</vt:lpstr>
      <vt:lpstr>Chatbots im Recruiting</vt:lpstr>
      <vt:lpstr>Chatbots im Recruiting</vt:lpstr>
      <vt:lpstr>Chatbots im Recruiting</vt:lpstr>
      <vt:lpstr>Beispiele Chatbots im Recruiting</vt:lpstr>
      <vt:lpstr>Chatbots bei der Jobsuche</vt:lpstr>
      <vt:lpstr>Chatbots bei der Jobsuche</vt:lpstr>
      <vt:lpstr>  Expertenvortrag  </vt:lpstr>
      <vt:lpstr>Entwicklung einer regionalen Chatbot-basierten Marketingplattform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Diskussion</vt:lpstr>
      <vt:lpstr>Quellen</vt:lpstr>
      <vt:lpstr>Quellen</vt:lpstr>
      <vt:lpstr>Quellen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Svenja</dc:creator>
  <cp:lastModifiedBy>JuliaMue</cp:lastModifiedBy>
  <cp:revision>34</cp:revision>
  <dcterms:created xsi:type="dcterms:W3CDTF">2019-07-02T10:57:20Z</dcterms:created>
  <dcterms:modified xsi:type="dcterms:W3CDTF">2019-07-09T14:31:54Z</dcterms:modified>
</cp:coreProperties>
</file>