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3" roundtripDataSignature="AMtx7mj873LrN12jS603iqMomFXRZy42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9C39928-E3F7-4BED-AC7D-DD2FCAFBE69B}">
  <a:tblStyle styleId="{B9C39928-E3F7-4BED-AC7D-DD2FCAFBE69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customschemas.google.com/relationships/presentationmetadata" Target="metadata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5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5" name="Google Shape;21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3" name="Google Shape;313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5cbfc036c3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5cbfc036c3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6;g5cbfc036c3_1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7" name="Google Shape;50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8" name="Google Shape;508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5cbfc036c3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5cbfc036c3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g5cbfc036c3_1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5cbfc036c3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5cbfc036c3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g5cbfc036c3_1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5cbfc036c3_1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5cbfc036c3_1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g5cbfc036c3_1_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42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5bb34182c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5bb34182c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g5bb34182c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5bb34182c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5bb34182c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g5bb34182c9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44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5bb34182c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5bb34182c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g5bb34182c9_0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45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5bb34182c9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5bb34182c9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g5bb34182c9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46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9"/>
          <p:cNvSpPr/>
          <p:nvPr/>
        </p:nvSpPr>
        <p:spPr>
          <a:xfrm>
            <a:off x="0" y="267494"/>
            <a:ext cx="9144000" cy="122413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49" descr="C:\Users\Elisa\Desktop\sciebo\Layouts\Uni Projekt\Stylesheet_präsi_front-01.png"/>
          <p:cNvPicPr preferRelativeResize="0"/>
          <p:nvPr/>
        </p:nvPicPr>
        <p:blipFill rotWithShape="1">
          <a:blip r:embed="rId2">
            <a:alphaModFix/>
          </a:blip>
          <a:srcRect t="476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9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9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9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8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8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5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8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kaler Titel u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9"/>
          <p:cNvSpPr txBox="1">
            <a:spLocks noGrp="1"/>
          </p:cNvSpPr>
          <p:nvPr>
            <p:ph type="title"/>
          </p:nvPr>
        </p:nvSpPr>
        <p:spPr>
          <a:xfrm rot="5400000">
            <a:off x="6012656" y="1697806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9"/>
          <p:cNvSpPr txBox="1">
            <a:spLocks noGrp="1"/>
          </p:cNvSpPr>
          <p:nvPr>
            <p:ph type="body" idx="1"/>
          </p:nvPr>
        </p:nvSpPr>
        <p:spPr>
          <a:xfrm rot="5400000">
            <a:off x="1821656" y="-283394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5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9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0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0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schnittsüberschrift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1"/>
          <p:cNvSpPr txBox="1">
            <a:spLocks noGrp="1"/>
          </p:cNvSpPr>
          <p:nvPr>
            <p:ph type="title"/>
          </p:nvPr>
        </p:nvSpPr>
        <p:spPr>
          <a:xfrm>
            <a:off x="722313" y="3120827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1"/>
          <p:cNvSpPr txBox="1">
            <a:spLocks noGrp="1"/>
          </p:cNvSpPr>
          <p:nvPr>
            <p:ph type="body" idx="1"/>
          </p:nvPr>
        </p:nvSpPr>
        <p:spPr>
          <a:xfrm>
            <a:off x="722313" y="1995686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1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ei Inhalte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2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2"/>
          <p:cNvSpPr txBox="1">
            <a:spLocks noGrp="1"/>
          </p:cNvSpPr>
          <p:nvPr>
            <p:ph type="body" idx="1"/>
          </p:nvPr>
        </p:nvSpPr>
        <p:spPr>
          <a:xfrm>
            <a:off x="457200" y="1250330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9" name="Google Shape;39;p52"/>
          <p:cNvSpPr txBox="1">
            <a:spLocks noGrp="1"/>
          </p:cNvSpPr>
          <p:nvPr>
            <p:ph type="body" idx="2"/>
          </p:nvPr>
        </p:nvSpPr>
        <p:spPr>
          <a:xfrm>
            <a:off x="4648200" y="1250330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5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2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leich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3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53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7" name="Google Shape;47;p53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53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9" name="Google Shape;49;p5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3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r Titel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4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4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5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 mit Überschrift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6"/>
          <p:cNvSpPr txBox="1">
            <a:spLocks noGrp="1"/>
          </p:cNvSpPr>
          <p:nvPr>
            <p:ph type="title"/>
          </p:nvPr>
        </p:nvSpPr>
        <p:spPr>
          <a:xfrm>
            <a:off x="467544" y="1131590"/>
            <a:ext cx="3008313" cy="727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6"/>
          <p:cNvSpPr txBox="1">
            <a:spLocks noGrp="1"/>
          </p:cNvSpPr>
          <p:nvPr>
            <p:ph type="body" idx="1"/>
          </p:nvPr>
        </p:nvSpPr>
        <p:spPr>
          <a:xfrm>
            <a:off x="3575050" y="1131590"/>
            <a:ext cx="5111750" cy="346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56"/>
          <p:cNvSpPr txBox="1">
            <a:spLocks noGrp="1"/>
          </p:cNvSpPr>
          <p:nvPr>
            <p:ph type="body" idx="2"/>
          </p:nvPr>
        </p:nvSpPr>
        <p:spPr>
          <a:xfrm>
            <a:off x="457201" y="1851670"/>
            <a:ext cx="3008313" cy="2742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5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6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68" name="Google Shape;68;p56"/>
          <p:cNvSpPr txBox="1"/>
          <p:nvPr/>
        </p:nvSpPr>
        <p:spPr>
          <a:xfrm>
            <a:off x="1331640" y="195486"/>
            <a:ext cx="6480720" cy="583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Titelmasterformat durch Klicken bearbeiten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it Überschrift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7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7"/>
          <p:cNvSpPr>
            <a:spLocks noGrp="1"/>
          </p:cNvSpPr>
          <p:nvPr>
            <p:ph type="pic" idx="2"/>
          </p:nvPr>
        </p:nvSpPr>
        <p:spPr>
          <a:xfrm>
            <a:off x="1792288" y="1131589"/>
            <a:ext cx="5486400" cy="241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57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5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7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8" descr="C:\Users\Elisa\Desktop\sciebo\Layouts\Uni Projekt\Stylesheet_präsi-01.png"/>
          <p:cNvPicPr preferRelativeResize="0"/>
          <p:nvPr/>
        </p:nvPicPr>
        <p:blipFill rotWithShape="1">
          <a:blip r:embed="rId13">
            <a:alphaModFix/>
          </a:blip>
          <a:srcRect t="476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8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4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48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M3sDXSvJnhBgBgq9LrI9pxdMbs7Rz2IK/view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oPsICUlLWBtBKCunHxzma3FKwiaqiNfm/view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IZycPj6pthamoF9TPQSy0OIQjsY5mVd_/view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8TW5aJkylakH8HB0LWB2VWevLwqUvtxo/view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emYLwzukDp-AZqhjCeHpdfRH3uBJyo6e/view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5zgSMfjGZjJYu-pv4KhWGuZG71gPUquy/vie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XDMuI2vYR9B036QsedeWI430wkE2Vl-f/view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Ry7Exfyk-ziOgVEpklPmNhOm5yFNebe6/view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cGqFAwcPUVcPeanwk0gFJefk9-GSZOFm/view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/>
              <a:t>Künstliche Intelligenz in Literatur und Film</a:t>
            </a:r>
            <a:endParaRPr/>
          </a:p>
        </p:txBody>
      </p:sp>
      <p:sp>
        <p:nvSpPr>
          <p:cNvPr id="93" name="Google Shape;93;p1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</a:pPr>
            <a:r>
              <a:rPr lang="de-DE"/>
              <a:t>Projekt: Potenziale und Grenzen von Künstlicher Intelligenz in den Medien</a:t>
            </a:r>
            <a:endParaRPr/>
          </a:p>
        </p:txBody>
      </p:sp>
      <p:sp>
        <p:nvSpPr>
          <p:cNvPr id="94" name="Google Shape;94;p1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Figurenmatrix</a:t>
            </a:r>
            <a:endParaRPr/>
          </a:p>
        </p:txBody>
      </p:sp>
      <p:sp>
        <p:nvSpPr>
          <p:cNvPr id="218" name="Google Shape;218;p9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10</a:t>
            </a:fld>
            <a:endParaRPr/>
          </a:p>
        </p:txBody>
      </p:sp>
      <p:pic>
        <p:nvPicPr>
          <p:cNvPr id="219" name="Google Shape;219;p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470" y="987574"/>
            <a:ext cx="8967026" cy="345918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9"/>
          <p:cNvSpPr/>
          <p:nvPr/>
        </p:nvSpPr>
        <p:spPr>
          <a:xfrm>
            <a:off x="899593" y="1923678"/>
            <a:ext cx="504056" cy="44031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21" name="Google Shape;221;p9"/>
          <p:cNvSpPr/>
          <p:nvPr/>
        </p:nvSpPr>
        <p:spPr>
          <a:xfrm>
            <a:off x="4355976" y="3075806"/>
            <a:ext cx="553198" cy="49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 1</a:t>
            </a: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8483296" y="3075806"/>
            <a:ext cx="553199" cy="5032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 2</a:t>
            </a:r>
            <a:endParaRPr/>
          </a:p>
        </p:txBody>
      </p:sp>
      <p:sp>
        <p:nvSpPr>
          <p:cNvPr id="223" name="Google Shape;223;p9"/>
          <p:cNvSpPr/>
          <p:nvPr/>
        </p:nvSpPr>
        <p:spPr>
          <a:xfrm>
            <a:off x="8503193" y="2363989"/>
            <a:ext cx="504056" cy="541513"/>
          </a:xfrm>
          <a:prstGeom prst="rect">
            <a:avLst/>
          </a:prstGeom>
          <a:solidFill>
            <a:srgbClr val="769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Erfinder</a:t>
            </a:r>
            <a:endParaRPr/>
          </a:p>
        </p:txBody>
      </p:sp>
      <p:sp>
        <p:nvSpPr>
          <p:cNvPr id="224" name="Google Shape;224;p9"/>
          <p:cNvSpPr/>
          <p:nvPr/>
        </p:nvSpPr>
        <p:spPr>
          <a:xfrm>
            <a:off x="8483295" y="2893522"/>
            <a:ext cx="523954" cy="3508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Themenentwicklung</a:t>
            </a:r>
            <a:endParaRPr/>
          </a:p>
        </p:txBody>
      </p:sp>
      <p:sp>
        <p:nvSpPr>
          <p:cNvPr id="230" name="Google Shape;230;p10"/>
          <p:cNvSpPr txBox="1">
            <a:spLocks noGrp="1"/>
          </p:cNvSpPr>
          <p:nvPr>
            <p:ph type="sldNum" idx="12"/>
          </p:nvPr>
        </p:nvSpPr>
        <p:spPr>
          <a:xfrm>
            <a:off x="6948264" y="4812061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11</a:t>
            </a:fld>
            <a:endParaRPr/>
          </a:p>
        </p:txBody>
      </p:sp>
      <p:grpSp>
        <p:nvGrpSpPr>
          <p:cNvPr id="231" name="Google Shape;231;p10"/>
          <p:cNvGrpSpPr/>
          <p:nvPr/>
        </p:nvGrpSpPr>
        <p:grpSpPr>
          <a:xfrm>
            <a:off x="188452" y="565446"/>
            <a:ext cx="8767109" cy="1667735"/>
            <a:chOff x="67703" y="804452"/>
            <a:chExt cx="11990040" cy="2464362"/>
          </a:xfrm>
        </p:grpSpPr>
        <p:sp>
          <p:nvSpPr>
            <p:cNvPr id="232" name="Google Shape;232;p10"/>
            <p:cNvSpPr/>
            <p:nvPr/>
          </p:nvSpPr>
          <p:spPr>
            <a:xfrm>
              <a:off x="10940495" y="1374998"/>
              <a:ext cx="111600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Chappie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3" name="Google Shape;233;p10"/>
            <p:cNvCxnSpPr/>
            <p:nvPr/>
          </p:nvCxnSpPr>
          <p:spPr>
            <a:xfrm>
              <a:off x="116223" y="2651761"/>
              <a:ext cx="11941458" cy="0"/>
            </a:xfrm>
            <a:prstGeom prst="straightConnector1">
              <a:avLst/>
            </a:prstGeom>
            <a:noFill/>
            <a:ln w="19050" cap="flat" cmpd="sng">
              <a:solidFill>
                <a:srgbClr val="0F243E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34" name="Google Shape;234;p10"/>
            <p:cNvCxnSpPr/>
            <p:nvPr/>
          </p:nvCxnSpPr>
          <p:spPr>
            <a:xfrm>
              <a:off x="639892" y="2506982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5" name="Google Shape;235;p10"/>
            <p:cNvCxnSpPr/>
            <p:nvPr/>
          </p:nvCxnSpPr>
          <p:spPr>
            <a:xfrm>
              <a:off x="1923695" y="2501267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36" name="Google Shape;236;p10"/>
            <p:cNvSpPr txBox="1"/>
            <p:nvPr/>
          </p:nvSpPr>
          <p:spPr>
            <a:xfrm>
              <a:off x="1597323" y="2827021"/>
              <a:ext cx="682242" cy="409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1500</a:t>
              </a:r>
              <a:endParaRPr/>
            </a:p>
          </p:txBody>
        </p:sp>
        <p:sp>
          <p:nvSpPr>
            <p:cNvPr id="237" name="Google Shape;237;p10"/>
            <p:cNvSpPr txBox="1"/>
            <p:nvPr/>
          </p:nvSpPr>
          <p:spPr>
            <a:xfrm>
              <a:off x="67703" y="2827006"/>
              <a:ext cx="1371300" cy="40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700 v. Chr.</a:t>
              </a:r>
              <a:endParaRPr/>
            </a:p>
          </p:txBody>
        </p:sp>
        <p:sp>
          <p:nvSpPr>
            <p:cNvPr id="238" name="Google Shape;238;p10"/>
            <p:cNvSpPr/>
            <p:nvPr/>
          </p:nvSpPr>
          <p:spPr>
            <a:xfrm>
              <a:off x="116223" y="1897174"/>
              <a:ext cx="1092419" cy="50292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Homer</a:t>
              </a:r>
              <a:endParaRPr/>
            </a:p>
          </p:txBody>
        </p:sp>
        <p:cxnSp>
          <p:nvCxnSpPr>
            <p:cNvPr id="239" name="Google Shape;239;p10"/>
            <p:cNvCxnSpPr/>
            <p:nvPr/>
          </p:nvCxnSpPr>
          <p:spPr>
            <a:xfrm>
              <a:off x="5973424" y="2507973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0" name="Google Shape;240;p10"/>
            <p:cNvCxnSpPr/>
            <p:nvPr/>
          </p:nvCxnSpPr>
          <p:spPr>
            <a:xfrm>
              <a:off x="8994087" y="2497994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1" name="Google Shape;241;p10"/>
            <p:cNvCxnSpPr/>
            <p:nvPr/>
          </p:nvCxnSpPr>
          <p:spPr>
            <a:xfrm>
              <a:off x="10283944" y="2518362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42" name="Google Shape;242;p10"/>
            <p:cNvSpPr txBox="1"/>
            <p:nvPr/>
          </p:nvSpPr>
          <p:spPr>
            <a:xfrm>
              <a:off x="8666929" y="2829881"/>
              <a:ext cx="682242" cy="409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1980</a:t>
              </a:r>
              <a:endParaRPr/>
            </a:p>
          </p:txBody>
        </p:sp>
        <p:sp>
          <p:nvSpPr>
            <p:cNvPr id="243" name="Google Shape;243;p10"/>
            <p:cNvSpPr txBox="1"/>
            <p:nvPr/>
          </p:nvSpPr>
          <p:spPr>
            <a:xfrm>
              <a:off x="5619068" y="2857541"/>
              <a:ext cx="682242" cy="409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1960</a:t>
              </a:r>
              <a:endParaRPr/>
            </a:p>
          </p:txBody>
        </p:sp>
        <p:sp>
          <p:nvSpPr>
            <p:cNvPr id="244" name="Google Shape;244;p10"/>
            <p:cNvSpPr txBox="1"/>
            <p:nvPr/>
          </p:nvSpPr>
          <p:spPr>
            <a:xfrm>
              <a:off x="9949210" y="2826546"/>
              <a:ext cx="682242" cy="409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2000</a:t>
              </a:r>
              <a:endParaRPr/>
            </a:p>
          </p:txBody>
        </p:sp>
        <p:sp>
          <p:nvSpPr>
            <p:cNvPr id="245" name="Google Shape;245;p10"/>
            <p:cNvSpPr txBox="1"/>
            <p:nvPr/>
          </p:nvSpPr>
          <p:spPr>
            <a:xfrm>
              <a:off x="11202274" y="2826546"/>
              <a:ext cx="682242" cy="409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2010</a:t>
              </a:r>
              <a:endParaRPr/>
            </a:p>
          </p:txBody>
        </p:sp>
        <p:cxnSp>
          <p:nvCxnSpPr>
            <p:cNvPr id="246" name="Google Shape;246;p10"/>
            <p:cNvCxnSpPr/>
            <p:nvPr/>
          </p:nvCxnSpPr>
          <p:spPr>
            <a:xfrm>
              <a:off x="11528646" y="2502208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47" name="Google Shape;247;p10"/>
            <p:cNvSpPr/>
            <p:nvPr/>
          </p:nvSpPr>
          <p:spPr>
            <a:xfrm>
              <a:off x="5205110" y="1928170"/>
              <a:ext cx="1536628" cy="50292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2001: A Space Odysee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0"/>
            <p:cNvSpPr/>
            <p:nvPr/>
          </p:nvSpPr>
          <p:spPr>
            <a:xfrm>
              <a:off x="8307253" y="1908124"/>
              <a:ext cx="1371260" cy="50292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WarGames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0"/>
            <p:cNvSpPr/>
            <p:nvPr/>
          </p:nvSpPr>
          <p:spPr>
            <a:xfrm>
              <a:off x="9725944" y="1369981"/>
              <a:ext cx="111600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I, Robot</a:t>
              </a:r>
              <a:endParaRPr/>
            </a:p>
          </p:txBody>
        </p:sp>
        <p:sp>
          <p:nvSpPr>
            <p:cNvPr id="250" name="Google Shape;250;p10"/>
            <p:cNvSpPr/>
            <p:nvPr/>
          </p:nvSpPr>
          <p:spPr>
            <a:xfrm>
              <a:off x="10941744" y="1935975"/>
              <a:ext cx="111600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Baymax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0"/>
            <p:cNvSpPr/>
            <p:nvPr/>
          </p:nvSpPr>
          <p:spPr>
            <a:xfrm>
              <a:off x="1291821" y="1897174"/>
              <a:ext cx="122386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Golem Sage</a:t>
              </a:r>
              <a:endParaRPr/>
            </a:p>
          </p:txBody>
        </p:sp>
        <p:sp>
          <p:nvSpPr>
            <p:cNvPr id="252" name="Google Shape;252;p10"/>
            <p:cNvSpPr/>
            <p:nvPr/>
          </p:nvSpPr>
          <p:spPr>
            <a:xfrm>
              <a:off x="9717580" y="1908124"/>
              <a:ext cx="111600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Wall E</a:t>
              </a:r>
              <a:endParaRPr/>
            </a:p>
          </p:txBody>
        </p:sp>
        <p:sp>
          <p:nvSpPr>
            <p:cNvPr id="253" name="Google Shape;253;p10"/>
            <p:cNvSpPr/>
            <p:nvPr/>
          </p:nvSpPr>
          <p:spPr>
            <a:xfrm>
              <a:off x="10941744" y="804452"/>
              <a:ext cx="111600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Upgrade</a:t>
              </a:r>
              <a:endParaRPr/>
            </a:p>
          </p:txBody>
        </p:sp>
        <p:cxnSp>
          <p:nvCxnSpPr>
            <p:cNvPr id="254" name="Google Shape;254;p10"/>
            <p:cNvCxnSpPr/>
            <p:nvPr/>
          </p:nvCxnSpPr>
          <p:spPr>
            <a:xfrm>
              <a:off x="4505293" y="2507490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55" name="Google Shape;255;p10"/>
            <p:cNvSpPr txBox="1"/>
            <p:nvPr/>
          </p:nvSpPr>
          <p:spPr>
            <a:xfrm>
              <a:off x="4157935" y="2857509"/>
              <a:ext cx="682242" cy="409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1920</a:t>
              </a:r>
              <a:endParaRPr/>
            </a:p>
          </p:txBody>
        </p:sp>
        <p:sp>
          <p:nvSpPr>
            <p:cNvPr id="256" name="Google Shape;256;p10"/>
            <p:cNvSpPr/>
            <p:nvPr/>
          </p:nvSpPr>
          <p:spPr>
            <a:xfrm>
              <a:off x="3959083" y="1912672"/>
              <a:ext cx="1092419" cy="50292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R.U.R.</a:t>
              </a:r>
              <a:endParaRPr/>
            </a:p>
          </p:txBody>
        </p:sp>
        <p:cxnSp>
          <p:nvCxnSpPr>
            <p:cNvPr id="257" name="Google Shape;257;p10"/>
            <p:cNvCxnSpPr/>
            <p:nvPr/>
          </p:nvCxnSpPr>
          <p:spPr>
            <a:xfrm>
              <a:off x="3227282" y="2533747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58" name="Google Shape;258;p10"/>
            <p:cNvSpPr txBox="1"/>
            <p:nvPr/>
          </p:nvSpPr>
          <p:spPr>
            <a:xfrm>
              <a:off x="2900910" y="2859501"/>
              <a:ext cx="682242" cy="409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1831</a:t>
              </a:r>
              <a:endParaRPr/>
            </a:p>
          </p:txBody>
        </p:sp>
        <p:sp>
          <p:nvSpPr>
            <p:cNvPr id="259" name="Google Shape;259;p10"/>
            <p:cNvSpPr/>
            <p:nvPr/>
          </p:nvSpPr>
          <p:spPr>
            <a:xfrm>
              <a:off x="2583362" y="1903767"/>
              <a:ext cx="122386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Faust II</a:t>
              </a:r>
              <a:endParaRPr/>
            </a:p>
          </p:txBody>
        </p:sp>
        <p:cxnSp>
          <p:nvCxnSpPr>
            <p:cNvPr id="260" name="Google Shape;260;p10"/>
            <p:cNvCxnSpPr/>
            <p:nvPr/>
          </p:nvCxnSpPr>
          <p:spPr>
            <a:xfrm>
              <a:off x="7519173" y="2510912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61" name="Google Shape;261;p10"/>
            <p:cNvSpPr txBox="1"/>
            <p:nvPr/>
          </p:nvSpPr>
          <p:spPr>
            <a:xfrm>
              <a:off x="7192015" y="2842801"/>
              <a:ext cx="682242" cy="409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1970</a:t>
              </a:r>
              <a:endParaRPr/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6832339" y="1921042"/>
              <a:ext cx="1371260" cy="50292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Westworld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10"/>
          <p:cNvSpPr txBox="1"/>
          <p:nvPr/>
        </p:nvSpPr>
        <p:spPr>
          <a:xfrm>
            <a:off x="3805694" y="2696950"/>
            <a:ext cx="121379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Mondlandung</a:t>
            </a:r>
            <a:endParaRPr/>
          </a:p>
        </p:txBody>
      </p:sp>
      <p:cxnSp>
        <p:nvCxnSpPr>
          <p:cNvPr id="264" name="Google Shape;264;p10"/>
          <p:cNvCxnSpPr/>
          <p:nvPr/>
        </p:nvCxnSpPr>
        <p:spPr>
          <a:xfrm rot="10800000">
            <a:off x="5647565" y="2231850"/>
            <a:ext cx="0" cy="339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5" name="Google Shape;265;p10"/>
          <p:cNvSpPr txBox="1"/>
          <p:nvPr/>
        </p:nvSpPr>
        <p:spPr>
          <a:xfrm>
            <a:off x="5043704" y="2700835"/>
            <a:ext cx="120693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Beginn PC Ära</a:t>
            </a:r>
            <a:endParaRPr/>
          </a:p>
        </p:txBody>
      </p:sp>
      <p:cxnSp>
        <p:nvCxnSpPr>
          <p:cNvPr id="266" name="Google Shape;266;p10"/>
          <p:cNvCxnSpPr>
            <a:endCxn id="244" idx="2"/>
          </p:cNvCxnSpPr>
          <p:nvPr/>
        </p:nvCxnSpPr>
        <p:spPr>
          <a:xfrm rot="10800000">
            <a:off x="7663231" y="2210879"/>
            <a:ext cx="0" cy="36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7" name="Google Shape;267;p10"/>
          <p:cNvSpPr txBox="1"/>
          <p:nvPr/>
        </p:nvSpPr>
        <p:spPr>
          <a:xfrm>
            <a:off x="6975056" y="2525537"/>
            <a:ext cx="124506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Weitere Erforschung des Alls</a:t>
            </a:r>
            <a:endParaRPr/>
          </a:p>
        </p:txBody>
      </p:sp>
      <p:cxnSp>
        <p:nvCxnSpPr>
          <p:cNvPr id="268" name="Google Shape;268;p10"/>
          <p:cNvCxnSpPr/>
          <p:nvPr/>
        </p:nvCxnSpPr>
        <p:spPr>
          <a:xfrm rot="10800000">
            <a:off x="8601943" y="2190750"/>
            <a:ext cx="0" cy="381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9" name="Google Shape;269;p10"/>
          <p:cNvSpPr txBox="1"/>
          <p:nvPr/>
        </p:nvSpPr>
        <p:spPr>
          <a:xfrm>
            <a:off x="8100392" y="2553166"/>
            <a:ext cx="107686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Erste KI-Tech im Einsatz</a:t>
            </a:r>
            <a:endParaRPr/>
          </a:p>
        </p:txBody>
      </p:sp>
      <p:cxnSp>
        <p:nvCxnSpPr>
          <p:cNvPr id="270" name="Google Shape;270;p10"/>
          <p:cNvCxnSpPr/>
          <p:nvPr/>
        </p:nvCxnSpPr>
        <p:spPr>
          <a:xfrm rot="10800000">
            <a:off x="4506711" y="2240550"/>
            <a:ext cx="0" cy="331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71" name="Google Shape;271;p10"/>
          <p:cNvSpPr/>
          <p:nvPr/>
        </p:nvSpPr>
        <p:spPr>
          <a:xfrm>
            <a:off x="11594" y="4161271"/>
            <a:ext cx="3417059" cy="37021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Mensch der KI überlegen</a:t>
            </a:r>
            <a:endParaRPr/>
          </a:p>
        </p:txBody>
      </p:sp>
      <p:sp>
        <p:nvSpPr>
          <p:cNvPr id="272" name="Google Shape;272;p10"/>
          <p:cNvSpPr/>
          <p:nvPr/>
        </p:nvSpPr>
        <p:spPr>
          <a:xfrm>
            <a:off x="3428654" y="4161271"/>
            <a:ext cx="5703751" cy="36196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 dem Mensch überlegen</a:t>
            </a:r>
            <a:endParaRPr/>
          </a:p>
        </p:txBody>
      </p:sp>
      <p:sp>
        <p:nvSpPr>
          <p:cNvPr id="273" name="Google Shape;273;p10"/>
          <p:cNvSpPr/>
          <p:nvPr/>
        </p:nvSpPr>
        <p:spPr>
          <a:xfrm>
            <a:off x="7215868" y="3289573"/>
            <a:ext cx="1916537" cy="36229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Emotionalität der KI</a:t>
            </a:r>
            <a:endParaRPr/>
          </a:p>
        </p:txBody>
      </p:sp>
      <p:sp>
        <p:nvSpPr>
          <p:cNvPr id="274" name="Google Shape;274;p10"/>
          <p:cNvSpPr/>
          <p:nvPr/>
        </p:nvSpPr>
        <p:spPr>
          <a:xfrm>
            <a:off x="11596" y="3291830"/>
            <a:ext cx="7204274" cy="3669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Rationalität der KI</a:t>
            </a:r>
            <a:endParaRPr/>
          </a:p>
        </p:txBody>
      </p:sp>
      <p:sp>
        <p:nvSpPr>
          <p:cNvPr id="275" name="Google Shape;275;p10"/>
          <p:cNvSpPr/>
          <p:nvPr/>
        </p:nvSpPr>
        <p:spPr>
          <a:xfrm>
            <a:off x="3433215" y="3721955"/>
            <a:ext cx="5699190" cy="36196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Auflehnung der KI</a:t>
            </a:r>
            <a:endParaRPr/>
          </a:p>
        </p:txBody>
      </p:sp>
      <p:sp>
        <p:nvSpPr>
          <p:cNvPr id="276" name="Google Shape;276;p10"/>
          <p:cNvSpPr/>
          <p:nvPr/>
        </p:nvSpPr>
        <p:spPr>
          <a:xfrm>
            <a:off x="11595" y="3725244"/>
            <a:ext cx="3417059" cy="3669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 als Diener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1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Love interest oder Objekt der Begierde</a:t>
            </a:r>
            <a:endParaRPr/>
          </a:p>
        </p:txBody>
      </p:sp>
      <p:sp>
        <p:nvSpPr>
          <p:cNvPr id="282" name="Google Shape;282;p11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12</a:t>
            </a:fld>
            <a:endParaRPr/>
          </a:p>
        </p:txBody>
      </p:sp>
      <p:pic>
        <p:nvPicPr>
          <p:cNvPr id="283" name="Google Shape;283;p11" title="Love Interest neu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2351" y="980725"/>
            <a:ext cx="4848049" cy="363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2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Love interest oder Objekt der Begierde</a:t>
            </a:r>
            <a:endParaRPr/>
          </a:p>
        </p:txBody>
      </p:sp>
      <p:sp>
        <p:nvSpPr>
          <p:cNvPr id="289" name="Google Shape;289;p12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13</a:t>
            </a:fld>
            <a:endParaRPr/>
          </a:p>
        </p:txBody>
      </p:sp>
      <p:graphicFrame>
        <p:nvGraphicFramePr>
          <p:cNvPr id="290" name="Google Shape;290;p12"/>
          <p:cNvGraphicFramePr/>
          <p:nvPr/>
        </p:nvGraphicFramePr>
        <p:xfrm>
          <a:off x="251520" y="1275606"/>
          <a:ext cx="8712975" cy="2520300"/>
        </p:xfrm>
        <a:graphic>
          <a:graphicData uri="http://schemas.openxmlformats.org/drawingml/2006/table">
            <a:tbl>
              <a:tblPr bandRow="1">
                <a:noFill/>
                <a:tableStyleId>{B9C39928-E3F7-4BED-AC7D-DD2FCAFBE69B}</a:tableStyleId>
              </a:tblPr>
              <a:tblGrid>
                <a:gridCol w="157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0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u="none" strike="noStrike" cap="none"/>
                        <a:t>Objekt der Begierde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KI wirkt sexuell anziehend auf den Menschen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Beide Figuren entwickeln keine Gefühle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0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Love interest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KI wirkt sexuell anziehen auf den Menschen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Eine oder beide Figuren entwickeln Gefühle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3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Love interest oder Objekt der Begierde</a:t>
            </a:r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14</a:t>
            </a:fld>
            <a:endParaRPr/>
          </a:p>
        </p:txBody>
      </p:sp>
      <p:pic>
        <p:nvPicPr>
          <p:cNvPr id="297" name="Google Shape;297;p13" descr="Bildergebnis fÃ¼r der Sandmann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8739" t="27145" r="11490"/>
          <a:stretch/>
        </p:blipFill>
        <p:spPr>
          <a:xfrm>
            <a:off x="457200" y="874650"/>
            <a:ext cx="2616000" cy="339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3" descr="Bildergebnis fÃ¼r a.i. jude law"/>
          <p:cNvPicPr preferRelativeResize="0"/>
          <p:nvPr/>
        </p:nvPicPr>
        <p:blipFill rotWithShape="1">
          <a:blip r:embed="rId4">
            <a:alphaModFix/>
          </a:blip>
          <a:srcRect b="13703"/>
          <a:stretch/>
        </p:blipFill>
        <p:spPr>
          <a:xfrm>
            <a:off x="3264025" y="874428"/>
            <a:ext cx="2615950" cy="339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3"/>
          <p:cNvPicPr preferRelativeResize="0"/>
          <p:nvPr/>
        </p:nvPicPr>
        <p:blipFill rotWithShape="1">
          <a:blip r:embed="rId5">
            <a:alphaModFix/>
          </a:blip>
          <a:srcRect l="22040" r="35477"/>
          <a:stretch/>
        </p:blipFill>
        <p:spPr>
          <a:xfrm>
            <a:off x="6073350" y="927688"/>
            <a:ext cx="2615950" cy="328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6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Figurenmatrix</a:t>
            </a:r>
            <a:endParaRPr/>
          </a:p>
        </p:txBody>
      </p:sp>
      <p:sp>
        <p:nvSpPr>
          <p:cNvPr id="305" name="Google Shape;305;p16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15</a:t>
            </a:fld>
            <a:endParaRPr/>
          </a:p>
        </p:txBody>
      </p:sp>
      <p:pic>
        <p:nvPicPr>
          <p:cNvPr id="306" name="Google Shape;306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470" y="987574"/>
            <a:ext cx="8967026" cy="3459189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16"/>
          <p:cNvSpPr/>
          <p:nvPr/>
        </p:nvSpPr>
        <p:spPr>
          <a:xfrm>
            <a:off x="899592" y="1923679"/>
            <a:ext cx="1512168" cy="864095"/>
          </a:xfrm>
          <a:prstGeom prst="rect">
            <a:avLst/>
          </a:prstGeom>
          <a:solidFill>
            <a:srgbClr val="769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Erfinder</a:t>
            </a:r>
            <a:endParaRPr/>
          </a:p>
        </p:txBody>
      </p:sp>
      <p:sp>
        <p:nvSpPr>
          <p:cNvPr id="308" name="Google Shape;308;p16"/>
          <p:cNvSpPr/>
          <p:nvPr/>
        </p:nvSpPr>
        <p:spPr>
          <a:xfrm>
            <a:off x="7956376" y="3199023"/>
            <a:ext cx="1052944" cy="9569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</a:t>
            </a:r>
            <a:endParaRPr/>
          </a:p>
        </p:txBody>
      </p:sp>
      <p:sp>
        <p:nvSpPr>
          <p:cNvPr id="309" name="Google Shape;309;p16"/>
          <p:cNvSpPr/>
          <p:nvPr/>
        </p:nvSpPr>
        <p:spPr>
          <a:xfrm>
            <a:off x="8460431" y="1891657"/>
            <a:ext cx="548889" cy="11841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7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Figurenmatrix</a:t>
            </a:r>
            <a:endParaRPr/>
          </a:p>
        </p:txBody>
      </p:sp>
      <p:sp>
        <p:nvSpPr>
          <p:cNvPr id="316" name="Google Shape;316;p17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16</a:t>
            </a:fld>
            <a:endParaRPr/>
          </a:p>
        </p:txBody>
      </p:sp>
      <p:pic>
        <p:nvPicPr>
          <p:cNvPr id="317" name="Google Shape;317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470" y="987574"/>
            <a:ext cx="8967026" cy="3459189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7"/>
          <p:cNvSpPr/>
          <p:nvPr/>
        </p:nvSpPr>
        <p:spPr>
          <a:xfrm>
            <a:off x="908134" y="1899235"/>
            <a:ext cx="1512168" cy="817934"/>
          </a:xfrm>
          <a:prstGeom prst="rect">
            <a:avLst/>
          </a:prstGeom>
          <a:solidFill>
            <a:srgbClr val="769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Erfinder</a:t>
            </a:r>
            <a:endParaRPr/>
          </a:p>
        </p:txBody>
      </p:sp>
      <p:sp>
        <p:nvSpPr>
          <p:cNvPr id="319" name="Google Shape;319;p17"/>
          <p:cNvSpPr/>
          <p:nvPr/>
        </p:nvSpPr>
        <p:spPr>
          <a:xfrm>
            <a:off x="899593" y="3136945"/>
            <a:ext cx="504056" cy="44291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</a:t>
            </a:r>
            <a:endParaRPr/>
          </a:p>
        </p:txBody>
      </p:sp>
      <p:sp>
        <p:nvSpPr>
          <p:cNvPr id="320" name="Google Shape;320;p17"/>
          <p:cNvSpPr/>
          <p:nvPr/>
        </p:nvSpPr>
        <p:spPr>
          <a:xfrm>
            <a:off x="8477068" y="2717168"/>
            <a:ext cx="504056" cy="646670"/>
          </a:xfrm>
          <a:prstGeom prst="rect">
            <a:avLst/>
          </a:prstGeom>
          <a:solidFill>
            <a:srgbClr val="B2A0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Partnerin</a:t>
            </a:r>
            <a:endParaRPr/>
          </a:p>
        </p:txBody>
      </p:sp>
      <p:sp>
        <p:nvSpPr>
          <p:cNvPr id="321" name="Google Shape;321;p17"/>
          <p:cNvSpPr/>
          <p:nvPr/>
        </p:nvSpPr>
        <p:spPr>
          <a:xfrm>
            <a:off x="4932376" y="2717168"/>
            <a:ext cx="431712" cy="46783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322" name="Google Shape;322;p17"/>
          <p:cNvSpPr/>
          <p:nvPr/>
        </p:nvSpPr>
        <p:spPr>
          <a:xfrm>
            <a:off x="1907704" y="1888363"/>
            <a:ext cx="455369" cy="44291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8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Themenentwicklung</a:t>
            </a:r>
            <a:endParaRPr/>
          </a:p>
        </p:txBody>
      </p:sp>
      <p:sp>
        <p:nvSpPr>
          <p:cNvPr id="328" name="Google Shape;328;p18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17</a:t>
            </a:fld>
            <a:endParaRPr/>
          </a:p>
        </p:txBody>
      </p:sp>
      <p:grpSp>
        <p:nvGrpSpPr>
          <p:cNvPr id="329" name="Google Shape;329;p18"/>
          <p:cNvGrpSpPr/>
          <p:nvPr/>
        </p:nvGrpSpPr>
        <p:grpSpPr>
          <a:xfrm>
            <a:off x="27539" y="843558"/>
            <a:ext cx="9054326" cy="1230557"/>
            <a:chOff x="27538" y="1374998"/>
            <a:chExt cx="12071649" cy="1915734"/>
          </a:xfrm>
        </p:grpSpPr>
        <p:sp>
          <p:nvSpPr>
            <p:cNvPr id="330" name="Google Shape;330;p18"/>
            <p:cNvSpPr/>
            <p:nvPr/>
          </p:nvSpPr>
          <p:spPr>
            <a:xfrm>
              <a:off x="10297938" y="1374998"/>
              <a:ext cx="180000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HER</a:t>
              </a:r>
              <a:endParaRPr/>
            </a:p>
          </p:txBody>
        </p:sp>
        <p:cxnSp>
          <p:nvCxnSpPr>
            <p:cNvPr id="331" name="Google Shape;331;p18"/>
            <p:cNvCxnSpPr/>
            <p:nvPr/>
          </p:nvCxnSpPr>
          <p:spPr>
            <a:xfrm>
              <a:off x="116223" y="2651761"/>
              <a:ext cx="11941458" cy="0"/>
            </a:xfrm>
            <a:prstGeom prst="straightConnector1">
              <a:avLst/>
            </a:prstGeom>
            <a:noFill/>
            <a:ln w="19050" cap="flat" cmpd="sng">
              <a:solidFill>
                <a:srgbClr val="0F243E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32" name="Google Shape;332;p18"/>
            <p:cNvCxnSpPr/>
            <p:nvPr/>
          </p:nvCxnSpPr>
          <p:spPr>
            <a:xfrm>
              <a:off x="887026" y="2519339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33" name="Google Shape;333;p18"/>
            <p:cNvSpPr txBox="1"/>
            <p:nvPr/>
          </p:nvSpPr>
          <p:spPr>
            <a:xfrm>
              <a:off x="584116" y="2839379"/>
              <a:ext cx="517630" cy="431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1-8</a:t>
              </a:r>
              <a:endParaRPr/>
            </a:p>
          </p:txBody>
        </p:sp>
        <p:sp>
          <p:nvSpPr>
            <p:cNvPr id="334" name="Google Shape;334;p18"/>
            <p:cNvSpPr/>
            <p:nvPr/>
          </p:nvSpPr>
          <p:spPr>
            <a:xfrm>
              <a:off x="27538" y="1934682"/>
              <a:ext cx="1800000" cy="50292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Metamorphosen</a:t>
              </a:r>
              <a:endParaRPr/>
            </a:p>
          </p:txBody>
        </p:sp>
        <p:cxnSp>
          <p:nvCxnSpPr>
            <p:cNvPr id="335" name="Google Shape;335;p18"/>
            <p:cNvCxnSpPr/>
            <p:nvPr/>
          </p:nvCxnSpPr>
          <p:spPr>
            <a:xfrm>
              <a:off x="5182586" y="2507973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6" name="Google Shape;336;p18"/>
            <p:cNvCxnSpPr/>
            <p:nvPr/>
          </p:nvCxnSpPr>
          <p:spPr>
            <a:xfrm>
              <a:off x="7338282" y="2497994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7" name="Google Shape;337;p18"/>
            <p:cNvCxnSpPr/>
            <p:nvPr/>
          </p:nvCxnSpPr>
          <p:spPr>
            <a:xfrm>
              <a:off x="9320114" y="2518362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38" name="Google Shape;338;p18"/>
            <p:cNvSpPr txBox="1"/>
            <p:nvPr/>
          </p:nvSpPr>
          <p:spPr>
            <a:xfrm>
              <a:off x="7011123" y="2829881"/>
              <a:ext cx="665097" cy="431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1980</a:t>
              </a:r>
              <a:endParaRPr/>
            </a:p>
          </p:txBody>
        </p:sp>
        <p:sp>
          <p:nvSpPr>
            <p:cNvPr id="339" name="Google Shape;339;p18"/>
            <p:cNvSpPr txBox="1"/>
            <p:nvPr/>
          </p:nvSpPr>
          <p:spPr>
            <a:xfrm>
              <a:off x="4828230" y="2857542"/>
              <a:ext cx="665097" cy="431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1960</a:t>
              </a:r>
              <a:endParaRPr/>
            </a:p>
          </p:txBody>
        </p:sp>
        <p:sp>
          <p:nvSpPr>
            <p:cNvPr id="340" name="Google Shape;340;p18"/>
            <p:cNvSpPr txBox="1"/>
            <p:nvPr/>
          </p:nvSpPr>
          <p:spPr>
            <a:xfrm>
              <a:off x="8985379" y="2826546"/>
              <a:ext cx="665097" cy="431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2000</a:t>
              </a:r>
              <a:endParaRPr/>
            </a:p>
          </p:txBody>
        </p:sp>
        <p:sp>
          <p:nvSpPr>
            <p:cNvPr id="341" name="Google Shape;341;p18"/>
            <p:cNvSpPr txBox="1"/>
            <p:nvPr/>
          </p:nvSpPr>
          <p:spPr>
            <a:xfrm>
              <a:off x="11016919" y="2826546"/>
              <a:ext cx="665097" cy="431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2010</a:t>
              </a:r>
              <a:endParaRPr/>
            </a:p>
          </p:txBody>
        </p:sp>
        <p:cxnSp>
          <p:nvCxnSpPr>
            <p:cNvPr id="342" name="Google Shape;342;p18"/>
            <p:cNvCxnSpPr/>
            <p:nvPr/>
          </p:nvCxnSpPr>
          <p:spPr>
            <a:xfrm>
              <a:off x="11343291" y="2502208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43" name="Google Shape;343;p18"/>
            <p:cNvSpPr/>
            <p:nvPr/>
          </p:nvSpPr>
          <p:spPr>
            <a:xfrm>
              <a:off x="4315414" y="1928170"/>
              <a:ext cx="1800000" cy="50292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Do Androids Dream of Electric Sheep?</a:t>
              </a:r>
              <a:endParaRPr/>
            </a:p>
          </p:txBody>
        </p:sp>
        <p:sp>
          <p:nvSpPr>
            <p:cNvPr id="344" name="Google Shape;344;p18"/>
            <p:cNvSpPr/>
            <p:nvPr/>
          </p:nvSpPr>
          <p:spPr>
            <a:xfrm>
              <a:off x="6429022" y="1908124"/>
              <a:ext cx="1800000" cy="50292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Blade Runner</a:t>
              </a:r>
              <a:endParaRPr/>
            </a:p>
          </p:txBody>
        </p:sp>
        <p:sp>
          <p:nvSpPr>
            <p:cNvPr id="345" name="Google Shape;345;p18"/>
            <p:cNvSpPr/>
            <p:nvPr/>
          </p:nvSpPr>
          <p:spPr>
            <a:xfrm>
              <a:off x="10299187" y="1935975"/>
              <a:ext cx="180000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Blade Runner 2049</a:t>
              </a:r>
              <a:endParaRPr/>
            </a:p>
          </p:txBody>
        </p:sp>
        <p:sp>
          <p:nvSpPr>
            <p:cNvPr id="346" name="Google Shape;346;p18"/>
            <p:cNvSpPr/>
            <p:nvPr/>
          </p:nvSpPr>
          <p:spPr>
            <a:xfrm>
              <a:off x="8420111" y="1908124"/>
              <a:ext cx="180000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A.I.</a:t>
              </a:r>
              <a:endParaRPr/>
            </a:p>
          </p:txBody>
        </p:sp>
        <p:cxnSp>
          <p:nvCxnSpPr>
            <p:cNvPr id="347" name="Google Shape;347;p18"/>
            <p:cNvCxnSpPr/>
            <p:nvPr/>
          </p:nvCxnSpPr>
          <p:spPr>
            <a:xfrm>
              <a:off x="2831865" y="2533747"/>
              <a:ext cx="0" cy="28575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48" name="Google Shape;348;p18"/>
            <p:cNvSpPr txBox="1"/>
            <p:nvPr/>
          </p:nvSpPr>
          <p:spPr>
            <a:xfrm>
              <a:off x="2505493" y="2859499"/>
              <a:ext cx="665097" cy="431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1810</a:t>
              </a:r>
              <a:endParaRPr/>
            </a:p>
          </p:txBody>
        </p:sp>
        <p:sp>
          <p:nvSpPr>
            <p:cNvPr id="349" name="Google Shape;349;p18"/>
            <p:cNvSpPr/>
            <p:nvPr/>
          </p:nvSpPr>
          <p:spPr>
            <a:xfrm>
              <a:off x="1995855" y="1940022"/>
              <a:ext cx="180000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Der Sandmann</a:t>
              </a:r>
              <a:endParaRPr/>
            </a:p>
          </p:txBody>
        </p:sp>
      </p:grpSp>
      <p:sp>
        <p:nvSpPr>
          <p:cNvPr id="350" name="Google Shape;350;p18"/>
          <p:cNvSpPr txBox="1"/>
          <p:nvPr/>
        </p:nvSpPr>
        <p:spPr>
          <a:xfrm>
            <a:off x="1546817" y="2434239"/>
            <a:ext cx="116820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Industrielle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Revolution</a:t>
            </a:r>
            <a:endParaRPr/>
          </a:p>
        </p:txBody>
      </p:sp>
      <p:cxnSp>
        <p:nvCxnSpPr>
          <p:cNvPr id="351" name="Google Shape;351;p18"/>
          <p:cNvCxnSpPr/>
          <p:nvPr/>
        </p:nvCxnSpPr>
        <p:spPr>
          <a:xfrm rot="10800000">
            <a:off x="3893639" y="2019961"/>
            <a:ext cx="438" cy="360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52" name="Google Shape;352;p18"/>
          <p:cNvSpPr txBox="1"/>
          <p:nvPr/>
        </p:nvSpPr>
        <p:spPr>
          <a:xfrm>
            <a:off x="3223870" y="2355726"/>
            <a:ext cx="139628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Kalter Krieg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Nahostkonflikt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Vietnamkrieg</a:t>
            </a:r>
            <a:endParaRPr/>
          </a:p>
        </p:txBody>
      </p:sp>
      <p:cxnSp>
        <p:nvCxnSpPr>
          <p:cNvPr id="353" name="Google Shape;353;p18"/>
          <p:cNvCxnSpPr/>
          <p:nvPr/>
        </p:nvCxnSpPr>
        <p:spPr>
          <a:xfrm rot="10800000">
            <a:off x="5510954" y="2010654"/>
            <a:ext cx="0" cy="360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54" name="Google Shape;354;p18"/>
          <p:cNvSpPr txBox="1"/>
          <p:nvPr/>
        </p:nvSpPr>
        <p:spPr>
          <a:xfrm>
            <a:off x="4746580" y="2317602"/>
            <a:ext cx="143784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 des 1.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Space Shuttles</a:t>
            </a:r>
            <a:endParaRPr/>
          </a:p>
        </p:txBody>
      </p:sp>
      <p:cxnSp>
        <p:nvCxnSpPr>
          <p:cNvPr id="355" name="Google Shape;355;p18"/>
          <p:cNvCxnSpPr/>
          <p:nvPr/>
        </p:nvCxnSpPr>
        <p:spPr>
          <a:xfrm rot="10800000">
            <a:off x="8514906" y="2010654"/>
            <a:ext cx="0" cy="360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56" name="Google Shape;356;p18"/>
          <p:cNvSpPr txBox="1"/>
          <p:nvPr/>
        </p:nvSpPr>
        <p:spPr>
          <a:xfrm>
            <a:off x="7905934" y="2322527"/>
            <a:ext cx="121794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Erste autonome Fahrzeuge</a:t>
            </a:r>
            <a:endParaRPr/>
          </a:p>
        </p:txBody>
      </p:sp>
      <p:cxnSp>
        <p:nvCxnSpPr>
          <p:cNvPr id="357" name="Google Shape;357;p18"/>
          <p:cNvCxnSpPr/>
          <p:nvPr/>
        </p:nvCxnSpPr>
        <p:spPr>
          <a:xfrm rot="10800000">
            <a:off x="2120200" y="2026096"/>
            <a:ext cx="0" cy="360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58" name="Google Shape;358;p18"/>
          <p:cNvSpPr/>
          <p:nvPr/>
        </p:nvSpPr>
        <p:spPr>
          <a:xfrm>
            <a:off x="3893639" y="3609750"/>
            <a:ext cx="5250361" cy="36038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Identitätsproblematik</a:t>
            </a:r>
            <a:endParaRPr/>
          </a:p>
        </p:txBody>
      </p:sp>
      <p:sp>
        <p:nvSpPr>
          <p:cNvPr id="359" name="Google Shape;359;p18"/>
          <p:cNvSpPr/>
          <p:nvPr/>
        </p:nvSpPr>
        <p:spPr>
          <a:xfrm>
            <a:off x="3918699" y="3220480"/>
            <a:ext cx="5205179" cy="32303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Emotionalität der KI</a:t>
            </a:r>
            <a:endParaRPr/>
          </a:p>
        </p:txBody>
      </p:sp>
      <p:sp>
        <p:nvSpPr>
          <p:cNvPr id="360" name="Google Shape;360;p18"/>
          <p:cNvSpPr/>
          <p:nvPr/>
        </p:nvSpPr>
        <p:spPr>
          <a:xfrm>
            <a:off x="0" y="3221759"/>
            <a:ext cx="3893639" cy="32303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Verblendung durch KI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9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Begleiter des Protagonisten</a:t>
            </a:r>
            <a:endParaRPr/>
          </a:p>
        </p:txBody>
      </p:sp>
      <p:sp>
        <p:nvSpPr>
          <p:cNvPr id="366" name="Google Shape;366;p19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65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67" name="Google Shape;367;p19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18</a:t>
            </a:fld>
            <a:endParaRPr/>
          </a:p>
        </p:txBody>
      </p:sp>
      <p:pic>
        <p:nvPicPr>
          <p:cNvPr id="368" name="Google Shape;368;p19" title="Begleiter Protagonist neu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2016" y="1009650"/>
            <a:ext cx="4779967" cy="358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0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Begleiter des Protagonisten</a:t>
            </a:r>
            <a:endParaRPr/>
          </a:p>
        </p:txBody>
      </p:sp>
      <p:sp>
        <p:nvSpPr>
          <p:cNvPr id="374" name="Google Shape;374;p20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19</a:t>
            </a:fld>
            <a:endParaRPr/>
          </a:p>
        </p:txBody>
      </p:sp>
      <p:graphicFrame>
        <p:nvGraphicFramePr>
          <p:cNvPr id="375" name="Google Shape;375;p20"/>
          <p:cNvGraphicFramePr/>
          <p:nvPr/>
        </p:nvGraphicFramePr>
        <p:xfrm>
          <a:off x="323528" y="1810914"/>
          <a:ext cx="8496950" cy="1521675"/>
        </p:xfrm>
        <a:graphic>
          <a:graphicData uri="http://schemas.openxmlformats.org/drawingml/2006/table">
            <a:tbl>
              <a:tblPr bandRow="1">
                <a:noFill/>
                <a:tableStyleId>{B9C39928-E3F7-4BED-AC7D-DD2FCAFBE69B}</a:tableStyleId>
              </a:tblPr>
              <a:tblGrid>
                <a:gridCol w="173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64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1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u="none" strike="noStrike" cap="none"/>
                        <a:t>Begleiter des Protagonisten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KI steht im engen Kontakt mit dem Protagonisten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Teilweise wird die KI vom Protagonisten befehligt; ABER: eigene Entscheidungen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in Literatur und Film</a:t>
            </a:r>
            <a:endParaRPr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65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01" name="Google Shape;101;p2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</a:t>
            </a:fld>
            <a:endParaRPr/>
          </a:p>
        </p:txBody>
      </p:sp>
      <p:pic>
        <p:nvPicPr>
          <p:cNvPr id="102" name="Google Shape;102;p2" title="My Greatest Weakness is Curiosity - Sophia the Robot at Brain Bar_Trim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2016" y="1009650"/>
            <a:ext cx="4779967" cy="358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1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Begleiter des Protagonisten</a:t>
            </a:r>
            <a:endParaRPr/>
          </a:p>
        </p:txBody>
      </p:sp>
      <p:sp>
        <p:nvSpPr>
          <p:cNvPr id="381" name="Google Shape;381;p21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20</a:t>
            </a:fld>
            <a:endParaRPr/>
          </a:p>
        </p:txBody>
      </p:sp>
      <p:pic>
        <p:nvPicPr>
          <p:cNvPr id="382" name="Google Shape;382;p21" descr="Bildergebnis fÃ¼r A.i. teddy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35400" y="1305975"/>
            <a:ext cx="4385100" cy="294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1" descr="Bildergebnis fÃ¼r i robot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l="1280" r="7278"/>
          <a:stretch/>
        </p:blipFill>
        <p:spPr>
          <a:xfrm>
            <a:off x="4724400" y="1305975"/>
            <a:ext cx="4249800" cy="294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3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Figurenmatrix</a:t>
            </a:r>
            <a:endParaRPr/>
          </a:p>
        </p:txBody>
      </p:sp>
      <p:sp>
        <p:nvSpPr>
          <p:cNvPr id="389" name="Google Shape;389;p23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21</a:t>
            </a:fld>
            <a:endParaRPr/>
          </a:p>
        </p:txBody>
      </p:sp>
      <p:pic>
        <p:nvPicPr>
          <p:cNvPr id="390" name="Google Shape;390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470" y="987574"/>
            <a:ext cx="8967026" cy="3459189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23"/>
          <p:cNvSpPr/>
          <p:nvPr/>
        </p:nvSpPr>
        <p:spPr>
          <a:xfrm>
            <a:off x="8015064" y="2353564"/>
            <a:ext cx="1007776" cy="817934"/>
          </a:xfrm>
          <a:prstGeom prst="rect">
            <a:avLst/>
          </a:prstGeom>
          <a:solidFill>
            <a:srgbClr val="769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Erfinder</a:t>
            </a:r>
            <a:endParaRPr/>
          </a:p>
        </p:txBody>
      </p:sp>
      <p:sp>
        <p:nvSpPr>
          <p:cNvPr id="392" name="Google Shape;392;p23"/>
          <p:cNvSpPr/>
          <p:nvPr/>
        </p:nvSpPr>
        <p:spPr>
          <a:xfrm>
            <a:off x="8460432" y="3243310"/>
            <a:ext cx="576064" cy="7829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</a:t>
            </a:r>
            <a:endParaRPr/>
          </a:p>
        </p:txBody>
      </p:sp>
      <p:sp>
        <p:nvSpPr>
          <p:cNvPr id="393" name="Google Shape;393;p23"/>
          <p:cNvSpPr/>
          <p:nvPr/>
        </p:nvSpPr>
        <p:spPr>
          <a:xfrm>
            <a:off x="8591128" y="2547969"/>
            <a:ext cx="431712" cy="46783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394" name="Google Shape;394;p23"/>
          <p:cNvSpPr/>
          <p:nvPr/>
        </p:nvSpPr>
        <p:spPr>
          <a:xfrm>
            <a:off x="899592" y="1923678"/>
            <a:ext cx="1512168" cy="252308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95" name="Google Shape;395;p23"/>
          <p:cNvSpPr/>
          <p:nvPr/>
        </p:nvSpPr>
        <p:spPr>
          <a:xfrm>
            <a:off x="4355976" y="3210408"/>
            <a:ext cx="576064" cy="7829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 1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4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Themenentwicklung</a:t>
            </a:r>
            <a:endParaRPr/>
          </a:p>
        </p:txBody>
      </p:sp>
      <p:sp>
        <p:nvSpPr>
          <p:cNvPr id="401" name="Google Shape;401;p24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22</a:t>
            </a:fld>
            <a:endParaRPr/>
          </a:p>
        </p:txBody>
      </p:sp>
      <p:grpSp>
        <p:nvGrpSpPr>
          <p:cNvPr id="402" name="Google Shape;402;p24"/>
          <p:cNvGrpSpPr/>
          <p:nvPr/>
        </p:nvGrpSpPr>
        <p:grpSpPr>
          <a:xfrm>
            <a:off x="179512" y="809774"/>
            <a:ext cx="8856984" cy="1834026"/>
            <a:chOff x="179512" y="881782"/>
            <a:chExt cx="8856984" cy="1834026"/>
          </a:xfrm>
        </p:grpSpPr>
        <p:sp>
          <p:nvSpPr>
            <p:cNvPr id="403" name="Google Shape;403;p24"/>
            <p:cNvSpPr/>
            <p:nvPr/>
          </p:nvSpPr>
          <p:spPr>
            <a:xfrm>
              <a:off x="7379836" y="1385748"/>
              <a:ext cx="1656660" cy="49161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Baymax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04" name="Google Shape;404;p24"/>
            <p:cNvCxnSpPr/>
            <p:nvPr/>
          </p:nvCxnSpPr>
          <p:spPr>
            <a:xfrm rot="10800000" flipH="1">
              <a:off x="179512" y="2161067"/>
              <a:ext cx="8819933" cy="21629"/>
            </a:xfrm>
            <a:prstGeom prst="straightConnector1">
              <a:avLst/>
            </a:prstGeom>
            <a:noFill/>
            <a:ln w="19050" cap="flat" cmpd="sng">
              <a:solidFill>
                <a:srgbClr val="0F243E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405" name="Google Shape;405;p24"/>
            <p:cNvCxnSpPr/>
            <p:nvPr/>
          </p:nvCxnSpPr>
          <p:spPr>
            <a:xfrm>
              <a:off x="1686635" y="2043331"/>
              <a:ext cx="0" cy="27873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06" name="Google Shape;406;p24"/>
            <p:cNvSpPr txBox="1"/>
            <p:nvPr/>
          </p:nvSpPr>
          <p:spPr>
            <a:xfrm>
              <a:off x="1407850" y="2355508"/>
              <a:ext cx="672000" cy="36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1810</a:t>
              </a:r>
              <a:endParaRPr/>
            </a:p>
          </p:txBody>
        </p:sp>
        <p:sp>
          <p:nvSpPr>
            <p:cNvPr id="407" name="Google Shape;407;p24"/>
            <p:cNvSpPr/>
            <p:nvPr/>
          </p:nvSpPr>
          <p:spPr>
            <a:xfrm>
              <a:off x="895591" y="1473038"/>
              <a:ext cx="1656660" cy="490564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Frankensteins Monster</a:t>
              </a:r>
              <a:endParaRPr/>
            </a:p>
          </p:txBody>
        </p:sp>
        <p:cxnSp>
          <p:nvCxnSpPr>
            <p:cNvPr id="408" name="Google Shape;408;p24"/>
            <p:cNvCxnSpPr/>
            <p:nvPr/>
          </p:nvCxnSpPr>
          <p:spPr>
            <a:xfrm>
              <a:off x="6479880" y="2030945"/>
              <a:ext cx="0" cy="27873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09" name="Google Shape;409;p24"/>
            <p:cNvSpPr txBox="1"/>
            <p:nvPr/>
          </p:nvSpPr>
          <p:spPr>
            <a:xfrm>
              <a:off x="6171800" y="2331558"/>
              <a:ext cx="776400" cy="36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2000</a:t>
              </a:r>
              <a:endParaRPr/>
            </a:p>
          </p:txBody>
        </p:sp>
        <p:sp>
          <p:nvSpPr>
            <p:cNvPr id="410" name="Google Shape;410;p24"/>
            <p:cNvSpPr txBox="1"/>
            <p:nvPr/>
          </p:nvSpPr>
          <p:spPr>
            <a:xfrm>
              <a:off x="8041548" y="2331558"/>
              <a:ext cx="718800" cy="36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2010</a:t>
              </a:r>
              <a:endParaRPr/>
            </a:p>
          </p:txBody>
        </p:sp>
        <p:cxnSp>
          <p:nvCxnSpPr>
            <p:cNvPr id="411" name="Google Shape;411;p24"/>
            <p:cNvCxnSpPr/>
            <p:nvPr/>
          </p:nvCxnSpPr>
          <p:spPr>
            <a:xfrm>
              <a:off x="8341944" y="2015188"/>
              <a:ext cx="0" cy="27873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12" name="Google Shape;412;p24"/>
            <p:cNvSpPr/>
            <p:nvPr/>
          </p:nvSpPr>
          <p:spPr>
            <a:xfrm>
              <a:off x="5643852" y="881782"/>
              <a:ext cx="1656660" cy="490564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I, Robot</a:t>
              </a:r>
              <a:endParaRPr/>
            </a:p>
          </p:txBody>
        </p:sp>
        <p:sp>
          <p:nvSpPr>
            <p:cNvPr id="413" name="Google Shape;413;p24"/>
            <p:cNvSpPr/>
            <p:nvPr/>
          </p:nvSpPr>
          <p:spPr>
            <a:xfrm>
              <a:off x="5651548" y="1435700"/>
              <a:ext cx="1656660" cy="49161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A.I.</a:t>
              </a:r>
              <a:endParaRPr/>
            </a:p>
          </p:txBody>
        </p:sp>
      </p:grpSp>
      <p:sp>
        <p:nvSpPr>
          <p:cNvPr id="414" name="Google Shape;414;p24"/>
          <p:cNvSpPr txBox="1"/>
          <p:nvPr/>
        </p:nvSpPr>
        <p:spPr>
          <a:xfrm>
            <a:off x="895591" y="2859782"/>
            <a:ext cx="170309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Entdeckung der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Elektrizität</a:t>
            </a:r>
            <a:endParaRPr/>
          </a:p>
        </p:txBody>
      </p:sp>
      <p:cxnSp>
        <p:nvCxnSpPr>
          <p:cNvPr id="415" name="Google Shape;415;p24"/>
          <p:cNvCxnSpPr/>
          <p:nvPr/>
        </p:nvCxnSpPr>
        <p:spPr>
          <a:xfrm rot="10800000">
            <a:off x="1710948" y="2571790"/>
            <a:ext cx="0" cy="360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16" name="Google Shape;416;p24"/>
          <p:cNvSpPr/>
          <p:nvPr/>
        </p:nvSpPr>
        <p:spPr>
          <a:xfrm>
            <a:off x="1686635" y="3845294"/>
            <a:ext cx="4793245" cy="31198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 wendet sich gegen Menschheit</a:t>
            </a:r>
            <a:endParaRPr/>
          </a:p>
        </p:txBody>
      </p:sp>
      <p:sp>
        <p:nvSpPr>
          <p:cNvPr id="417" name="Google Shape;417;p24"/>
          <p:cNvSpPr/>
          <p:nvPr/>
        </p:nvSpPr>
        <p:spPr>
          <a:xfrm>
            <a:off x="6479878" y="3843944"/>
            <a:ext cx="2628000" cy="31198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 rettet Menschheit</a:t>
            </a:r>
            <a:endParaRPr/>
          </a:p>
        </p:txBody>
      </p:sp>
      <p:sp>
        <p:nvSpPr>
          <p:cNvPr id="418" name="Google Shape;418;p24"/>
          <p:cNvSpPr/>
          <p:nvPr/>
        </p:nvSpPr>
        <p:spPr>
          <a:xfrm>
            <a:off x="1686635" y="3481732"/>
            <a:ext cx="7434941" cy="31198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Emotionalität der KI</a:t>
            </a:r>
            <a:endParaRPr/>
          </a:p>
        </p:txBody>
      </p:sp>
      <p:sp>
        <p:nvSpPr>
          <p:cNvPr id="419" name="Google Shape;419;p24"/>
          <p:cNvSpPr/>
          <p:nvPr/>
        </p:nvSpPr>
        <p:spPr>
          <a:xfrm>
            <a:off x="6479878" y="4203984"/>
            <a:ext cx="2628000" cy="31198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 als Hilfe (Medizin etc.)</a:t>
            </a:r>
            <a:endParaRPr/>
          </a:p>
        </p:txBody>
      </p:sp>
      <p:grpSp>
        <p:nvGrpSpPr>
          <p:cNvPr id="420" name="Google Shape;420;p24"/>
          <p:cNvGrpSpPr/>
          <p:nvPr/>
        </p:nvGrpSpPr>
        <p:grpSpPr>
          <a:xfrm>
            <a:off x="2656796" y="1393676"/>
            <a:ext cx="1245298" cy="1278943"/>
            <a:chOff x="2583362" y="1903767"/>
            <a:chExt cx="1224000" cy="1364934"/>
          </a:xfrm>
        </p:grpSpPr>
        <p:cxnSp>
          <p:nvCxnSpPr>
            <p:cNvPr id="421" name="Google Shape;421;p24"/>
            <p:cNvCxnSpPr/>
            <p:nvPr/>
          </p:nvCxnSpPr>
          <p:spPr>
            <a:xfrm>
              <a:off x="3227282" y="2533747"/>
              <a:ext cx="0" cy="28590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22" name="Google Shape;422;p24"/>
            <p:cNvSpPr txBox="1"/>
            <p:nvPr/>
          </p:nvSpPr>
          <p:spPr>
            <a:xfrm>
              <a:off x="2900910" y="2859501"/>
              <a:ext cx="682200" cy="40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1830</a:t>
              </a:r>
              <a:endParaRPr sz="1800"/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2583362" y="1903767"/>
              <a:ext cx="1224000" cy="5040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38" scaled="0"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Faust II</a:t>
              </a:r>
              <a:endParaRPr sz="1800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5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kontrollierendes System</a:t>
            </a:r>
            <a:endParaRPr/>
          </a:p>
        </p:txBody>
      </p:sp>
      <p:sp>
        <p:nvSpPr>
          <p:cNvPr id="429" name="Google Shape;429;p2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65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430" name="Google Shape;430;p25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23</a:t>
            </a:fld>
            <a:endParaRPr/>
          </a:p>
        </p:txBody>
      </p:sp>
      <p:pic>
        <p:nvPicPr>
          <p:cNvPr id="431" name="Google Shape;431;p25" title="Kontrollierendes System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2016" y="1009650"/>
            <a:ext cx="4779967" cy="358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6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kontrollierendes System</a:t>
            </a:r>
            <a:endParaRPr/>
          </a:p>
        </p:txBody>
      </p:sp>
      <p:sp>
        <p:nvSpPr>
          <p:cNvPr id="437" name="Google Shape;437;p26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24</a:t>
            </a:fld>
            <a:endParaRPr/>
          </a:p>
        </p:txBody>
      </p:sp>
      <p:graphicFrame>
        <p:nvGraphicFramePr>
          <p:cNvPr id="438" name="Google Shape;438;p26"/>
          <p:cNvGraphicFramePr/>
          <p:nvPr/>
        </p:nvGraphicFramePr>
        <p:xfrm>
          <a:off x="177080" y="1810914"/>
          <a:ext cx="8715400" cy="1521675"/>
        </p:xfrm>
        <a:graphic>
          <a:graphicData uri="http://schemas.openxmlformats.org/drawingml/2006/table">
            <a:tbl>
              <a:tblPr bandRow="1">
                <a:noFill/>
                <a:tableStyleId>{B9C39928-E3F7-4BED-AC7D-DD2FCAFBE69B}</a:tableStyleId>
              </a:tblPr>
              <a:tblGrid>
                <a:gridCol w="1874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1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u="none" strike="noStrike" cap="none"/>
                        <a:t>Kontrollierendes System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KI ohne körperliche Präsenz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Steht über der Menschheit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Kontrolliert alle technischen Entwicklungen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7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kontrollierendes System</a:t>
            </a:r>
            <a:endParaRPr/>
          </a:p>
        </p:txBody>
      </p:sp>
      <p:sp>
        <p:nvSpPr>
          <p:cNvPr id="444" name="Google Shape;444;p27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25</a:t>
            </a:fld>
            <a:endParaRPr/>
          </a:p>
        </p:txBody>
      </p:sp>
      <p:pic>
        <p:nvPicPr>
          <p:cNvPr id="445" name="Google Shape;445;p27" descr="Bildergebnis fÃ¼r matrix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08250" y="1741487"/>
            <a:ext cx="4127500" cy="231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8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Figurenmatrix</a:t>
            </a:r>
            <a:endParaRPr/>
          </a:p>
        </p:txBody>
      </p:sp>
      <p:sp>
        <p:nvSpPr>
          <p:cNvPr id="451" name="Google Shape;451;p28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26</a:t>
            </a:fld>
            <a:endParaRPr/>
          </a:p>
        </p:txBody>
      </p:sp>
      <p:pic>
        <p:nvPicPr>
          <p:cNvPr id="452" name="Google Shape;452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470" y="987574"/>
            <a:ext cx="8967026" cy="3459189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28"/>
          <p:cNvSpPr/>
          <p:nvPr/>
        </p:nvSpPr>
        <p:spPr>
          <a:xfrm>
            <a:off x="899592" y="1923678"/>
            <a:ext cx="504056" cy="25230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</a:t>
            </a:r>
            <a:endParaRPr/>
          </a:p>
        </p:txBody>
      </p:sp>
      <p:sp>
        <p:nvSpPr>
          <p:cNvPr id="454" name="Google Shape;454;p28"/>
          <p:cNvSpPr/>
          <p:nvPr/>
        </p:nvSpPr>
        <p:spPr>
          <a:xfrm>
            <a:off x="7452320" y="2427734"/>
            <a:ext cx="1584176" cy="64807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455" name="Google Shape;455;p28"/>
          <p:cNvSpPr/>
          <p:nvPr/>
        </p:nvSpPr>
        <p:spPr>
          <a:xfrm>
            <a:off x="6372200" y="1923678"/>
            <a:ext cx="576064" cy="360040"/>
          </a:xfrm>
          <a:prstGeom prst="rect">
            <a:avLst/>
          </a:prstGeom>
          <a:solidFill>
            <a:srgbClr val="D6E3B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Mentor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9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Themenentwicklung</a:t>
            </a:r>
            <a:endParaRPr/>
          </a:p>
        </p:txBody>
      </p:sp>
      <p:sp>
        <p:nvSpPr>
          <p:cNvPr id="461" name="Google Shape;461;p29"/>
          <p:cNvSpPr txBox="1">
            <a:spLocks noGrp="1"/>
          </p:cNvSpPr>
          <p:nvPr>
            <p:ph type="sldNum" idx="12"/>
          </p:nvPr>
        </p:nvSpPr>
        <p:spPr>
          <a:xfrm>
            <a:off x="6948264" y="479805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27</a:t>
            </a:fld>
            <a:endParaRPr/>
          </a:p>
        </p:txBody>
      </p:sp>
      <p:sp>
        <p:nvSpPr>
          <p:cNvPr id="462" name="Google Shape;462;p29"/>
          <p:cNvSpPr/>
          <p:nvPr/>
        </p:nvSpPr>
        <p:spPr>
          <a:xfrm>
            <a:off x="3610207" y="3767565"/>
            <a:ext cx="3314496" cy="60839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Zerstörung der Welt</a:t>
            </a:r>
            <a:endParaRPr/>
          </a:p>
        </p:txBody>
      </p:sp>
      <p:sp>
        <p:nvSpPr>
          <p:cNvPr id="463" name="Google Shape;463;p29"/>
          <p:cNvSpPr/>
          <p:nvPr/>
        </p:nvSpPr>
        <p:spPr>
          <a:xfrm>
            <a:off x="1403648" y="3046251"/>
            <a:ext cx="2206559" cy="63642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Kontrollabgabe an die KI</a:t>
            </a:r>
            <a:endParaRPr/>
          </a:p>
        </p:txBody>
      </p:sp>
      <p:sp>
        <p:nvSpPr>
          <p:cNvPr id="464" name="Google Shape;464;p29"/>
          <p:cNvSpPr/>
          <p:nvPr/>
        </p:nvSpPr>
        <p:spPr>
          <a:xfrm>
            <a:off x="3633768" y="3062593"/>
            <a:ext cx="3314496" cy="60839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Kontrollverlust über KI</a:t>
            </a:r>
            <a:endParaRPr/>
          </a:p>
        </p:txBody>
      </p:sp>
      <p:sp>
        <p:nvSpPr>
          <p:cNvPr id="465" name="Google Shape;465;p29"/>
          <p:cNvSpPr txBox="1"/>
          <p:nvPr/>
        </p:nvSpPr>
        <p:spPr>
          <a:xfrm>
            <a:off x="5966296" y="2676919"/>
            <a:ext cx="19639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Jahrtausendwende</a:t>
            </a:r>
            <a:endParaRPr/>
          </a:p>
        </p:txBody>
      </p:sp>
      <p:cxnSp>
        <p:nvCxnSpPr>
          <p:cNvPr id="466" name="Google Shape;466;p29"/>
          <p:cNvCxnSpPr/>
          <p:nvPr/>
        </p:nvCxnSpPr>
        <p:spPr>
          <a:xfrm rot="10800000">
            <a:off x="6948264" y="2283718"/>
            <a:ext cx="0" cy="360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67" name="Google Shape;467;p29"/>
          <p:cNvCxnSpPr/>
          <p:nvPr/>
        </p:nvCxnSpPr>
        <p:spPr>
          <a:xfrm>
            <a:off x="321903" y="1803515"/>
            <a:ext cx="8570577" cy="0"/>
          </a:xfrm>
          <a:prstGeom prst="straightConnector1">
            <a:avLst/>
          </a:prstGeom>
          <a:noFill/>
          <a:ln w="19050" cap="flat" cmpd="sng">
            <a:solidFill>
              <a:srgbClr val="0F243E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68" name="Google Shape;468;p29"/>
          <p:cNvCxnSpPr/>
          <p:nvPr/>
        </p:nvCxnSpPr>
        <p:spPr>
          <a:xfrm>
            <a:off x="3610207" y="1673593"/>
            <a:ext cx="0" cy="258194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9" name="Google Shape;469;p29"/>
          <p:cNvCxnSpPr/>
          <p:nvPr/>
        </p:nvCxnSpPr>
        <p:spPr>
          <a:xfrm>
            <a:off x="6927684" y="1682980"/>
            <a:ext cx="0" cy="258194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0" name="Google Shape;470;p29"/>
          <p:cNvSpPr txBox="1"/>
          <p:nvPr/>
        </p:nvSpPr>
        <p:spPr>
          <a:xfrm>
            <a:off x="3355871" y="1989450"/>
            <a:ext cx="8553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1956</a:t>
            </a:r>
            <a:endParaRPr/>
          </a:p>
        </p:txBody>
      </p:sp>
      <p:sp>
        <p:nvSpPr>
          <p:cNvPr id="471" name="Google Shape;471;p29"/>
          <p:cNvSpPr txBox="1"/>
          <p:nvPr/>
        </p:nvSpPr>
        <p:spPr>
          <a:xfrm>
            <a:off x="6660222" y="1961450"/>
            <a:ext cx="6528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1999</a:t>
            </a:r>
            <a:endParaRPr/>
          </a:p>
        </p:txBody>
      </p:sp>
      <p:sp>
        <p:nvSpPr>
          <p:cNvPr id="472" name="Google Shape;472;p29"/>
          <p:cNvSpPr/>
          <p:nvPr/>
        </p:nvSpPr>
        <p:spPr>
          <a:xfrm>
            <a:off x="2987824" y="980729"/>
            <a:ext cx="1291889" cy="62339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Wenn die Sterne verlöschen</a:t>
            </a:r>
            <a:endParaRPr/>
          </a:p>
        </p:txBody>
      </p:sp>
      <p:sp>
        <p:nvSpPr>
          <p:cNvPr id="473" name="Google Shape;473;p29"/>
          <p:cNvSpPr/>
          <p:nvPr/>
        </p:nvSpPr>
        <p:spPr>
          <a:xfrm>
            <a:off x="6281737" y="1131590"/>
            <a:ext cx="1291889" cy="45539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Matrix</a:t>
            </a:r>
            <a:endParaRPr/>
          </a:p>
        </p:txBody>
      </p:sp>
      <p:cxnSp>
        <p:nvCxnSpPr>
          <p:cNvPr id="474" name="Google Shape;474;p29"/>
          <p:cNvCxnSpPr/>
          <p:nvPr/>
        </p:nvCxnSpPr>
        <p:spPr>
          <a:xfrm>
            <a:off x="1427602" y="1696881"/>
            <a:ext cx="0" cy="258194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5" name="Google Shape;475;p29"/>
          <p:cNvSpPr txBox="1"/>
          <p:nvPr/>
        </p:nvSpPr>
        <p:spPr>
          <a:xfrm>
            <a:off x="1193345" y="1991225"/>
            <a:ext cx="7125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1932</a:t>
            </a:r>
            <a:endParaRPr/>
          </a:p>
        </p:txBody>
      </p:sp>
      <p:sp>
        <p:nvSpPr>
          <p:cNvPr id="476" name="Google Shape;476;p29"/>
          <p:cNvSpPr/>
          <p:nvPr/>
        </p:nvSpPr>
        <p:spPr>
          <a:xfrm>
            <a:off x="827584" y="1160412"/>
            <a:ext cx="1291889" cy="45539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Brave New World</a:t>
            </a:r>
            <a:endParaRPr/>
          </a:p>
        </p:txBody>
      </p:sp>
      <p:sp>
        <p:nvSpPr>
          <p:cNvPr id="477" name="Google Shape;477;p29"/>
          <p:cNvSpPr/>
          <p:nvPr/>
        </p:nvSpPr>
        <p:spPr>
          <a:xfrm>
            <a:off x="4792280" y="1154868"/>
            <a:ext cx="1291888" cy="45539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Neuromancer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8" name="Google Shape;478;p29"/>
          <p:cNvCxnSpPr/>
          <p:nvPr/>
        </p:nvCxnSpPr>
        <p:spPr>
          <a:xfrm>
            <a:off x="5438224" y="1665484"/>
            <a:ext cx="0" cy="258194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9" name="Google Shape;479;p29"/>
          <p:cNvSpPr txBox="1"/>
          <p:nvPr/>
        </p:nvSpPr>
        <p:spPr>
          <a:xfrm>
            <a:off x="5152072" y="1996766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1984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0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Antagonist</a:t>
            </a:r>
            <a:endParaRPr/>
          </a:p>
        </p:txBody>
      </p:sp>
      <p:sp>
        <p:nvSpPr>
          <p:cNvPr id="485" name="Google Shape;485;p3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65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486" name="Google Shape;486;p30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28</a:t>
            </a:fld>
            <a:endParaRPr/>
          </a:p>
        </p:txBody>
      </p:sp>
      <p:pic>
        <p:nvPicPr>
          <p:cNvPr id="487" name="Google Shape;487;p30" title="Antagonist neu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2016" y="1009650"/>
            <a:ext cx="4779967" cy="358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1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Antagonist</a:t>
            </a:r>
            <a:endParaRPr/>
          </a:p>
        </p:txBody>
      </p:sp>
      <p:sp>
        <p:nvSpPr>
          <p:cNvPr id="493" name="Google Shape;493;p31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29</a:t>
            </a:fld>
            <a:endParaRPr/>
          </a:p>
        </p:txBody>
      </p:sp>
      <p:graphicFrame>
        <p:nvGraphicFramePr>
          <p:cNvPr id="494" name="Google Shape;494;p31"/>
          <p:cNvGraphicFramePr/>
          <p:nvPr/>
        </p:nvGraphicFramePr>
        <p:xfrm>
          <a:off x="251520" y="1810914"/>
          <a:ext cx="8712975" cy="1521675"/>
        </p:xfrm>
        <a:graphic>
          <a:graphicData uri="http://schemas.openxmlformats.org/drawingml/2006/table">
            <a:tbl>
              <a:tblPr bandRow="1">
                <a:noFill/>
                <a:tableStyleId>{B9C39928-E3F7-4BED-AC7D-DD2FCAFBE69B}</a:tableStyleId>
              </a:tblPr>
              <a:tblGrid>
                <a:gridCol w="157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1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u="none" strike="noStrike" cap="none"/>
                        <a:t>Antagonist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KI als Gegner/Gegenspieler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Körperliche Erscheinungsform nötig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Häufig auch Entstehen durch Figurenentwicklung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cbfc036c3_1_11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KI in Literatur und Film</a:t>
            </a:r>
            <a:endParaRPr/>
          </a:p>
        </p:txBody>
      </p:sp>
      <p:sp>
        <p:nvSpPr>
          <p:cNvPr id="109" name="Google Shape;109;g5cbfc036c3_1_11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3</a:t>
            </a:fld>
            <a:endParaRPr/>
          </a:p>
        </p:txBody>
      </p:sp>
      <p:pic>
        <p:nvPicPr>
          <p:cNvPr id="110" name="Google Shape;110;g5cbfc036c3_1_11" title="Upgrade (2018) Stem takes over - End Scene_Trim Part 1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2000" y="1009650"/>
            <a:ext cx="4780000" cy="35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2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Antagonist</a:t>
            </a:r>
            <a:endParaRPr/>
          </a:p>
        </p:txBody>
      </p:sp>
      <p:sp>
        <p:nvSpPr>
          <p:cNvPr id="500" name="Google Shape;500;p32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30</a:t>
            </a:fld>
            <a:endParaRPr/>
          </a:p>
        </p:txBody>
      </p:sp>
      <p:pic>
        <p:nvPicPr>
          <p:cNvPr id="501" name="Google Shape;501;p32" descr="Bildergebnis fÃ¼r frankensteins monster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5625" y="1056922"/>
            <a:ext cx="2635800" cy="353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l="29124" r="32533"/>
          <a:stretch/>
        </p:blipFill>
        <p:spPr>
          <a:xfrm>
            <a:off x="6392698" y="1056925"/>
            <a:ext cx="2751300" cy="353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32"/>
          <p:cNvPicPr preferRelativeResize="0"/>
          <p:nvPr/>
        </p:nvPicPr>
        <p:blipFill rotWithShape="1">
          <a:blip r:embed="rId5">
            <a:alphaModFix/>
          </a:blip>
          <a:srcRect l="9950" r="12124"/>
          <a:stretch/>
        </p:blipFill>
        <p:spPr>
          <a:xfrm>
            <a:off x="2292262" y="885875"/>
            <a:ext cx="4559477" cy="353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32"/>
          <p:cNvPicPr preferRelativeResize="0"/>
          <p:nvPr/>
        </p:nvPicPr>
        <p:blipFill rotWithShape="1">
          <a:blip r:embed="rId6">
            <a:alphaModFix/>
          </a:blip>
          <a:srcRect l="31097" t="25673" r="26377" b="26031"/>
          <a:stretch/>
        </p:blipFill>
        <p:spPr>
          <a:xfrm>
            <a:off x="7929025" y="3529100"/>
            <a:ext cx="1214975" cy="103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5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Figurenmatrix</a:t>
            </a:r>
            <a:endParaRPr/>
          </a:p>
        </p:txBody>
      </p:sp>
      <p:sp>
        <p:nvSpPr>
          <p:cNvPr id="511" name="Google Shape;511;p35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31</a:t>
            </a:fld>
            <a:endParaRPr/>
          </a:p>
        </p:txBody>
      </p:sp>
      <p:pic>
        <p:nvPicPr>
          <p:cNvPr id="512" name="Google Shape;512;p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470" y="987574"/>
            <a:ext cx="8967026" cy="3459189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35"/>
          <p:cNvSpPr/>
          <p:nvPr/>
        </p:nvSpPr>
        <p:spPr>
          <a:xfrm>
            <a:off x="6948264" y="2427734"/>
            <a:ext cx="2088232" cy="14401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514" name="Google Shape;514;p35"/>
          <p:cNvSpPr/>
          <p:nvPr/>
        </p:nvSpPr>
        <p:spPr>
          <a:xfrm>
            <a:off x="899592" y="1923678"/>
            <a:ext cx="2088232" cy="25230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 1</a:t>
            </a:r>
            <a:endParaRPr/>
          </a:p>
        </p:txBody>
      </p:sp>
      <p:sp>
        <p:nvSpPr>
          <p:cNvPr id="515" name="Google Shape;515;p35"/>
          <p:cNvSpPr/>
          <p:nvPr/>
        </p:nvSpPr>
        <p:spPr>
          <a:xfrm>
            <a:off x="899592" y="1899234"/>
            <a:ext cx="2088232" cy="312476"/>
          </a:xfrm>
          <a:prstGeom prst="rect">
            <a:avLst/>
          </a:prstGeom>
          <a:solidFill>
            <a:srgbClr val="769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Erfinder 1</a:t>
            </a:r>
            <a:endParaRPr/>
          </a:p>
        </p:txBody>
      </p:sp>
      <p:sp>
        <p:nvSpPr>
          <p:cNvPr id="516" name="Google Shape;516;p35"/>
          <p:cNvSpPr/>
          <p:nvPr/>
        </p:nvSpPr>
        <p:spPr>
          <a:xfrm>
            <a:off x="5926832" y="1905700"/>
            <a:ext cx="1525488" cy="25230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 2</a:t>
            </a:r>
            <a:endParaRPr/>
          </a:p>
        </p:txBody>
      </p:sp>
      <p:sp>
        <p:nvSpPr>
          <p:cNvPr id="517" name="Google Shape;517;p35"/>
          <p:cNvSpPr/>
          <p:nvPr/>
        </p:nvSpPr>
        <p:spPr>
          <a:xfrm>
            <a:off x="5926832" y="1912546"/>
            <a:ext cx="1525488" cy="299164"/>
          </a:xfrm>
          <a:prstGeom prst="rect">
            <a:avLst/>
          </a:prstGeom>
          <a:solidFill>
            <a:srgbClr val="769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Erfinder 2</a:t>
            </a:r>
            <a:endParaRPr/>
          </a:p>
        </p:txBody>
      </p:sp>
      <p:sp>
        <p:nvSpPr>
          <p:cNvPr id="518" name="Google Shape;518;p35"/>
          <p:cNvSpPr/>
          <p:nvPr/>
        </p:nvSpPr>
        <p:spPr>
          <a:xfrm>
            <a:off x="8460432" y="3874740"/>
            <a:ext cx="516524" cy="524617"/>
          </a:xfrm>
          <a:prstGeom prst="rect">
            <a:avLst/>
          </a:prstGeom>
          <a:solidFill>
            <a:srgbClr val="FFC000">
              <a:alpha val="5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 2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36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Themenentwicklung</a:t>
            </a:r>
            <a:endParaRPr/>
          </a:p>
        </p:txBody>
      </p:sp>
      <p:sp>
        <p:nvSpPr>
          <p:cNvPr id="524" name="Google Shape;524;p36"/>
          <p:cNvSpPr txBox="1">
            <a:spLocks noGrp="1"/>
          </p:cNvSpPr>
          <p:nvPr>
            <p:ph type="sldNum" idx="12"/>
          </p:nvPr>
        </p:nvSpPr>
        <p:spPr>
          <a:xfrm>
            <a:off x="6948264" y="479805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32</a:t>
            </a:fld>
            <a:endParaRPr/>
          </a:p>
        </p:txBody>
      </p:sp>
      <p:sp>
        <p:nvSpPr>
          <p:cNvPr id="525" name="Google Shape;525;p36"/>
          <p:cNvSpPr/>
          <p:nvPr/>
        </p:nvSpPr>
        <p:spPr>
          <a:xfrm>
            <a:off x="437850" y="3046250"/>
            <a:ext cx="8394300" cy="636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Emotionalität der KI</a:t>
            </a:r>
            <a:endParaRPr/>
          </a:p>
        </p:txBody>
      </p:sp>
      <p:sp>
        <p:nvSpPr>
          <p:cNvPr id="526" name="Google Shape;526;p36"/>
          <p:cNvSpPr/>
          <p:nvPr/>
        </p:nvSpPr>
        <p:spPr>
          <a:xfrm>
            <a:off x="437875" y="3849550"/>
            <a:ext cx="8394300" cy="608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Identitätsproblematik</a:t>
            </a:r>
            <a:endParaRPr/>
          </a:p>
        </p:txBody>
      </p:sp>
      <p:pic>
        <p:nvPicPr>
          <p:cNvPr id="527" name="Google Shape;52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133124"/>
            <a:ext cx="8607158" cy="1438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8" name="Google Shape;528;p36"/>
          <p:cNvCxnSpPr/>
          <p:nvPr/>
        </p:nvCxnSpPr>
        <p:spPr>
          <a:xfrm rot="10800000" flipH="1">
            <a:off x="51225" y="2116500"/>
            <a:ext cx="8944800" cy="102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5cbfc036c3_1_22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KI als Begleiter des Antagonisten</a:t>
            </a:r>
            <a:endParaRPr/>
          </a:p>
        </p:txBody>
      </p:sp>
      <p:sp>
        <p:nvSpPr>
          <p:cNvPr id="535" name="Google Shape;535;g5cbfc036c3_1_22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5cbfc036c3_1_22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33</a:t>
            </a:fld>
            <a:endParaRPr/>
          </a:p>
        </p:txBody>
      </p:sp>
      <p:pic>
        <p:nvPicPr>
          <p:cNvPr id="537" name="Google Shape;537;g5cbfc036c3_1_22" title="Begleiter Antagonist neu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2000" y="1009650"/>
            <a:ext cx="4780000" cy="35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7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Begleiter des Antagonisten</a:t>
            </a:r>
            <a:endParaRPr/>
          </a:p>
        </p:txBody>
      </p:sp>
      <p:sp>
        <p:nvSpPr>
          <p:cNvPr id="543" name="Google Shape;543;p37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34</a:t>
            </a:fld>
            <a:endParaRPr/>
          </a:p>
        </p:txBody>
      </p:sp>
      <p:graphicFrame>
        <p:nvGraphicFramePr>
          <p:cNvPr id="544" name="Google Shape;544;p37"/>
          <p:cNvGraphicFramePr/>
          <p:nvPr/>
        </p:nvGraphicFramePr>
        <p:xfrm>
          <a:off x="251520" y="1810914"/>
          <a:ext cx="8712975" cy="1521675"/>
        </p:xfrm>
        <a:graphic>
          <a:graphicData uri="http://schemas.openxmlformats.org/drawingml/2006/table">
            <a:tbl>
              <a:tblPr bandRow="1">
                <a:noFill/>
                <a:tableStyleId>{B9C39928-E3F7-4BED-AC7D-DD2FCAFBE69B}</a:tableStyleId>
              </a:tblPr>
              <a:tblGrid>
                <a:gridCol w="157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1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u="none" strike="noStrike" cap="none"/>
                        <a:t>Begleiter des Antagonisten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KI steht im engen Kontakt mit dem Antagonisten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Teilweise wird die KI vom Antagonisten befehligt; ABER: eigene Entscheidungen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38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Begleiter des Antagonisten</a:t>
            </a:r>
            <a:endParaRPr/>
          </a:p>
        </p:txBody>
      </p:sp>
      <p:pic>
        <p:nvPicPr>
          <p:cNvPr id="550" name="Google Shape;550;p3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22176" y="1714499"/>
            <a:ext cx="3240300" cy="245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38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35</a:t>
            </a:fld>
            <a:endParaRPr/>
          </a:p>
        </p:txBody>
      </p:sp>
      <p:pic>
        <p:nvPicPr>
          <p:cNvPr id="552" name="Google Shape;552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52379" y="987024"/>
            <a:ext cx="3195414" cy="2402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3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 l="30289" r="14428"/>
          <a:stretch/>
        </p:blipFill>
        <p:spPr>
          <a:xfrm>
            <a:off x="6085450" y="980500"/>
            <a:ext cx="2920200" cy="339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40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Begleiter des Antagonisten</a:t>
            </a:r>
            <a:endParaRPr/>
          </a:p>
        </p:txBody>
      </p:sp>
      <p:sp>
        <p:nvSpPr>
          <p:cNvPr id="559" name="Google Shape;559;p40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36</a:t>
            </a:fld>
            <a:endParaRPr/>
          </a:p>
        </p:txBody>
      </p:sp>
      <p:pic>
        <p:nvPicPr>
          <p:cNvPr id="560" name="Google Shape;560;p4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470" y="987574"/>
            <a:ext cx="8967026" cy="3459189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40"/>
          <p:cNvSpPr/>
          <p:nvPr/>
        </p:nvSpPr>
        <p:spPr>
          <a:xfrm>
            <a:off x="6948264" y="2427734"/>
            <a:ext cx="2088232" cy="14401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562" name="Google Shape;562;p40"/>
          <p:cNvSpPr/>
          <p:nvPr/>
        </p:nvSpPr>
        <p:spPr>
          <a:xfrm>
            <a:off x="899592" y="3600709"/>
            <a:ext cx="1512168" cy="84605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</a:t>
            </a:r>
            <a:endParaRPr/>
          </a:p>
        </p:txBody>
      </p:sp>
      <p:sp>
        <p:nvSpPr>
          <p:cNvPr id="563" name="Google Shape;563;p40"/>
          <p:cNvSpPr/>
          <p:nvPr/>
        </p:nvSpPr>
        <p:spPr>
          <a:xfrm>
            <a:off x="899592" y="1908982"/>
            <a:ext cx="504056" cy="8460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41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Protagonist</a:t>
            </a:r>
            <a:endParaRPr/>
          </a:p>
        </p:txBody>
      </p:sp>
      <p:sp>
        <p:nvSpPr>
          <p:cNvPr id="569" name="Google Shape;569;p4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65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570" name="Google Shape;570;p41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37</a:t>
            </a:fld>
            <a:endParaRPr/>
          </a:p>
        </p:txBody>
      </p:sp>
      <p:pic>
        <p:nvPicPr>
          <p:cNvPr id="571" name="Google Shape;571;p41" title="KI als Protagonist neu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2016" y="1009650"/>
            <a:ext cx="4779967" cy="358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42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Protagonist</a:t>
            </a:r>
            <a:endParaRPr/>
          </a:p>
        </p:txBody>
      </p:sp>
      <p:sp>
        <p:nvSpPr>
          <p:cNvPr id="577" name="Google Shape;577;p42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38</a:t>
            </a:fld>
            <a:endParaRPr/>
          </a:p>
        </p:txBody>
      </p:sp>
      <p:graphicFrame>
        <p:nvGraphicFramePr>
          <p:cNvPr id="578" name="Google Shape;578;p42"/>
          <p:cNvGraphicFramePr/>
          <p:nvPr/>
        </p:nvGraphicFramePr>
        <p:xfrm>
          <a:off x="251520" y="1810914"/>
          <a:ext cx="8712975" cy="1521675"/>
        </p:xfrm>
        <a:graphic>
          <a:graphicData uri="http://schemas.openxmlformats.org/drawingml/2006/table">
            <a:tbl>
              <a:tblPr bandRow="1">
                <a:noFill/>
                <a:tableStyleId>{B9C39928-E3F7-4BED-AC7D-DD2FCAFBE69B}</a:tableStyleId>
              </a:tblPr>
              <a:tblGrid>
                <a:gridCol w="157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1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u="none" strike="noStrike" cap="none"/>
                        <a:t>Protagonist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KI als handlungsführende Figur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Körperliche Erscheinungsform nötig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Stets zu Beginn als Protagonist ausgewiesen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43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Protagonist</a:t>
            </a:r>
            <a:endParaRPr/>
          </a:p>
        </p:txBody>
      </p:sp>
      <p:sp>
        <p:nvSpPr>
          <p:cNvPr id="584" name="Google Shape;584;p43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39</a:t>
            </a:fld>
            <a:endParaRPr/>
          </a:p>
        </p:txBody>
      </p:sp>
      <p:pic>
        <p:nvPicPr>
          <p:cNvPr id="585" name="Google Shape;585;p43" descr="Bildergebnis fÃ¼r a.i. â kÃ¼nstliche intelligenz david"/>
          <p:cNvPicPr preferRelativeResize="0"/>
          <p:nvPr/>
        </p:nvPicPr>
        <p:blipFill rotWithShape="1">
          <a:blip r:embed="rId3">
            <a:alphaModFix/>
          </a:blip>
          <a:srcRect b="9906"/>
          <a:stretch/>
        </p:blipFill>
        <p:spPr>
          <a:xfrm>
            <a:off x="249109" y="1335250"/>
            <a:ext cx="2186540" cy="291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43" descr="Bildergebnis fÃ¼r chappi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l="33353" r="7363"/>
          <a:stretch/>
        </p:blipFill>
        <p:spPr>
          <a:xfrm>
            <a:off x="2798450" y="1335250"/>
            <a:ext cx="3073800" cy="291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43" descr="Bildergebnis fÃ¼r blade runner 204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 l="20656" t="9151" r="32472" b="12293"/>
          <a:stretch/>
        </p:blipFill>
        <p:spPr>
          <a:xfrm>
            <a:off x="6264661" y="1335250"/>
            <a:ext cx="2700600" cy="291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Entwicklung der Figurenkonzepte</a:t>
            </a:r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4</a:t>
            </a:fld>
            <a:endParaRPr/>
          </a:p>
        </p:txBody>
      </p:sp>
      <p:cxnSp>
        <p:nvCxnSpPr>
          <p:cNvPr id="117" name="Google Shape;117;p3"/>
          <p:cNvCxnSpPr/>
          <p:nvPr/>
        </p:nvCxnSpPr>
        <p:spPr>
          <a:xfrm>
            <a:off x="48291" y="4199308"/>
            <a:ext cx="9033573" cy="3202"/>
          </a:xfrm>
          <a:prstGeom prst="straightConnector1">
            <a:avLst/>
          </a:prstGeom>
          <a:noFill/>
          <a:ln w="19050" cap="flat" cmpd="sng">
            <a:solidFill>
              <a:srgbClr val="0F243E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18" name="Google Shape;118;p3"/>
          <p:cNvCxnSpPr/>
          <p:nvPr/>
        </p:nvCxnSpPr>
        <p:spPr>
          <a:xfrm>
            <a:off x="598594" y="4050249"/>
            <a:ext cx="0" cy="285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9" name="Google Shape;119;p3"/>
          <p:cNvCxnSpPr/>
          <p:nvPr/>
        </p:nvCxnSpPr>
        <p:spPr>
          <a:xfrm>
            <a:off x="1799897" y="4050249"/>
            <a:ext cx="0" cy="285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0" name="Google Shape;120;p3"/>
          <p:cNvCxnSpPr/>
          <p:nvPr/>
        </p:nvCxnSpPr>
        <p:spPr>
          <a:xfrm>
            <a:off x="3575647" y="4044534"/>
            <a:ext cx="0" cy="285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1" name="Google Shape;121;p3"/>
          <p:cNvCxnSpPr/>
          <p:nvPr/>
        </p:nvCxnSpPr>
        <p:spPr>
          <a:xfrm>
            <a:off x="7512821" y="4011910"/>
            <a:ext cx="0" cy="285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2" name="Google Shape;122;p3"/>
          <p:cNvCxnSpPr/>
          <p:nvPr/>
        </p:nvCxnSpPr>
        <p:spPr>
          <a:xfrm>
            <a:off x="5643965" y="4052153"/>
            <a:ext cx="0" cy="285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3" name="Google Shape;123;p3"/>
          <p:cNvSpPr txBox="1"/>
          <p:nvPr/>
        </p:nvSpPr>
        <p:spPr>
          <a:xfrm>
            <a:off x="5317593" y="4272513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1800</a:t>
            </a:r>
            <a:endParaRPr/>
          </a:p>
        </p:txBody>
      </p:sp>
      <p:sp>
        <p:nvSpPr>
          <p:cNvPr id="124" name="Google Shape;124;p3"/>
          <p:cNvSpPr txBox="1"/>
          <p:nvPr/>
        </p:nvSpPr>
        <p:spPr>
          <a:xfrm>
            <a:off x="3249275" y="4270608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1500</a:t>
            </a:r>
            <a:endParaRPr/>
          </a:p>
        </p:txBody>
      </p:sp>
      <p:sp>
        <p:nvSpPr>
          <p:cNvPr id="125" name="Google Shape;125;p3"/>
          <p:cNvSpPr txBox="1"/>
          <p:nvPr/>
        </p:nvSpPr>
        <p:spPr>
          <a:xfrm>
            <a:off x="1542619" y="4274418"/>
            <a:ext cx="4892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1-8</a:t>
            </a:r>
            <a:endParaRPr/>
          </a:p>
        </p:txBody>
      </p:sp>
      <p:sp>
        <p:nvSpPr>
          <p:cNvPr id="126" name="Google Shape;126;p3"/>
          <p:cNvSpPr txBox="1"/>
          <p:nvPr/>
        </p:nvSpPr>
        <p:spPr>
          <a:xfrm>
            <a:off x="26373" y="4270600"/>
            <a:ext cx="136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700 v. Chr.</a:t>
            </a:r>
            <a:endParaRPr/>
          </a:p>
        </p:txBody>
      </p:sp>
      <p:sp>
        <p:nvSpPr>
          <p:cNvPr id="127" name="Google Shape;127;p3"/>
          <p:cNvSpPr txBox="1"/>
          <p:nvPr/>
        </p:nvSpPr>
        <p:spPr>
          <a:xfrm>
            <a:off x="7186449" y="4276563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1900</a:t>
            </a:r>
            <a:endParaRPr/>
          </a:p>
        </p:txBody>
      </p:sp>
      <p:sp>
        <p:nvSpPr>
          <p:cNvPr id="128" name="Google Shape;128;p3"/>
          <p:cNvSpPr/>
          <p:nvPr/>
        </p:nvSpPr>
        <p:spPr>
          <a:xfrm>
            <a:off x="48291" y="3432478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Assistent</a:t>
            </a:r>
            <a:endParaRPr/>
          </a:p>
        </p:txBody>
      </p:sp>
      <p:sp>
        <p:nvSpPr>
          <p:cNvPr id="129" name="Google Shape;129;p3"/>
          <p:cNvSpPr/>
          <p:nvPr/>
        </p:nvSpPr>
        <p:spPr>
          <a:xfrm>
            <a:off x="1230511" y="3432478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Love interest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"/>
          <p:cNvSpPr/>
          <p:nvPr/>
        </p:nvSpPr>
        <p:spPr>
          <a:xfrm>
            <a:off x="3007125" y="2928475"/>
            <a:ext cx="1183500" cy="1008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Assistent</a:t>
            </a:r>
            <a:endParaRPr/>
          </a:p>
        </p:txBody>
      </p:sp>
      <p:sp>
        <p:nvSpPr>
          <p:cNvPr id="131" name="Google Shape;131;p3"/>
          <p:cNvSpPr/>
          <p:nvPr/>
        </p:nvSpPr>
        <p:spPr>
          <a:xfrm>
            <a:off x="5118943" y="3431735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Objekt Begierde</a:t>
            </a:r>
            <a:endParaRPr/>
          </a:p>
        </p:txBody>
      </p:sp>
      <p:sp>
        <p:nvSpPr>
          <p:cNvPr id="132" name="Google Shape;132;p3"/>
          <p:cNvSpPr/>
          <p:nvPr/>
        </p:nvSpPr>
        <p:spPr>
          <a:xfrm>
            <a:off x="5118943" y="2810164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Begleiter P</a:t>
            </a:r>
            <a:endParaRPr/>
          </a:p>
        </p:txBody>
      </p:sp>
      <p:sp>
        <p:nvSpPr>
          <p:cNvPr id="133" name="Google Shape;133;p3"/>
          <p:cNvSpPr/>
          <p:nvPr/>
        </p:nvSpPr>
        <p:spPr>
          <a:xfrm>
            <a:off x="6918305" y="2229091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Begleiter A</a:t>
            </a:r>
            <a:endParaRPr/>
          </a:p>
        </p:txBody>
      </p:sp>
      <p:sp>
        <p:nvSpPr>
          <p:cNvPr id="134" name="Google Shape;134;p3"/>
          <p:cNvSpPr/>
          <p:nvPr/>
        </p:nvSpPr>
        <p:spPr>
          <a:xfrm>
            <a:off x="6919143" y="2834642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Sklave</a:t>
            </a:r>
            <a:endParaRPr/>
          </a:p>
        </p:txBody>
      </p:sp>
      <p:sp>
        <p:nvSpPr>
          <p:cNvPr id="135" name="Google Shape;135;p3"/>
          <p:cNvSpPr/>
          <p:nvPr/>
        </p:nvSpPr>
        <p:spPr>
          <a:xfrm>
            <a:off x="6918305" y="3436982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Antagonist</a:t>
            </a:r>
            <a:endParaRPr/>
          </a:p>
        </p:txBody>
      </p:sp>
      <p:sp>
        <p:nvSpPr>
          <p:cNvPr id="136" name="Google Shape;136;p3"/>
          <p:cNvSpPr/>
          <p:nvPr/>
        </p:nvSpPr>
        <p:spPr>
          <a:xfrm>
            <a:off x="6894724" y="1131078"/>
            <a:ext cx="1116000" cy="1008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Kontroll- system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3"/>
          <p:cNvSpPr/>
          <p:nvPr/>
        </p:nvSpPr>
        <p:spPr>
          <a:xfrm>
            <a:off x="7713864" y="989834"/>
            <a:ext cx="1368000" cy="1368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mad scientist</a:t>
            </a:r>
            <a:endParaRPr sz="18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3"/>
          <p:cNvSpPr/>
          <p:nvPr/>
        </p:nvSpPr>
        <p:spPr>
          <a:xfrm>
            <a:off x="5118942" y="2163960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Assistent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47"/>
          <p:cNvSpPr txBox="1">
            <a:spLocks noGrp="1"/>
          </p:cNvSpPr>
          <p:nvPr>
            <p:ph type="title"/>
          </p:nvPr>
        </p:nvSpPr>
        <p:spPr>
          <a:xfrm>
            <a:off x="457200" y="13751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Figurenmatrix</a:t>
            </a:r>
            <a:endParaRPr/>
          </a:p>
        </p:txBody>
      </p:sp>
      <p:sp>
        <p:nvSpPr>
          <p:cNvPr id="593" name="Google Shape;593;p47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40</a:t>
            </a:fld>
            <a:endParaRPr/>
          </a:p>
        </p:txBody>
      </p:sp>
      <p:pic>
        <p:nvPicPr>
          <p:cNvPr id="594" name="Google Shape;594;p4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470" y="987574"/>
            <a:ext cx="8967026" cy="3459189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47"/>
          <p:cNvSpPr/>
          <p:nvPr/>
        </p:nvSpPr>
        <p:spPr>
          <a:xfrm>
            <a:off x="8460425" y="2756650"/>
            <a:ext cx="576000" cy="115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 (P)</a:t>
            </a:r>
            <a:endParaRPr/>
          </a:p>
        </p:txBody>
      </p:sp>
      <p:sp>
        <p:nvSpPr>
          <p:cNvPr id="596" name="Google Shape;596;p47"/>
          <p:cNvSpPr/>
          <p:nvPr/>
        </p:nvSpPr>
        <p:spPr>
          <a:xfrm>
            <a:off x="899592" y="1908982"/>
            <a:ext cx="504056" cy="8460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597" name="Google Shape;597;p47"/>
          <p:cNvSpPr/>
          <p:nvPr/>
        </p:nvSpPr>
        <p:spPr>
          <a:xfrm>
            <a:off x="899592" y="3597903"/>
            <a:ext cx="504056" cy="846055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Begleiter A</a:t>
            </a:r>
            <a:endParaRPr/>
          </a:p>
        </p:txBody>
      </p:sp>
      <p:sp>
        <p:nvSpPr>
          <p:cNvPr id="598" name="Google Shape;598;p47"/>
          <p:cNvSpPr/>
          <p:nvPr/>
        </p:nvSpPr>
        <p:spPr>
          <a:xfrm>
            <a:off x="4955268" y="2571750"/>
            <a:ext cx="2497052" cy="1152128"/>
          </a:xfrm>
          <a:prstGeom prst="rect">
            <a:avLst/>
          </a:prstGeom>
          <a:solidFill>
            <a:srgbClr val="92CCD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Befehlshaber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5cbfc036c3_1_34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Fazit</a:t>
            </a:r>
            <a:endParaRPr/>
          </a:p>
        </p:txBody>
      </p:sp>
      <p:sp>
        <p:nvSpPr>
          <p:cNvPr id="605" name="Google Shape;605;g5cbfc036c3_1_34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41</a:t>
            </a:fld>
            <a:endParaRPr/>
          </a:p>
        </p:txBody>
      </p:sp>
      <p:pic>
        <p:nvPicPr>
          <p:cNvPr id="606" name="Google Shape;606;g5cbfc036c3_1_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9400" y="917700"/>
            <a:ext cx="6498125" cy="3655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5cbfc036c3_1_43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Fazit</a:t>
            </a:r>
            <a:endParaRPr/>
          </a:p>
        </p:txBody>
      </p:sp>
      <p:sp>
        <p:nvSpPr>
          <p:cNvPr id="613" name="Google Shape;613;g5cbfc036c3_1_43"/>
          <p:cNvSpPr txBox="1">
            <a:spLocks noGrp="1"/>
          </p:cNvSpPr>
          <p:nvPr>
            <p:ph type="body" idx="1"/>
          </p:nvPr>
        </p:nvSpPr>
        <p:spPr>
          <a:xfrm>
            <a:off x="457200" y="1250330"/>
            <a:ext cx="4038600" cy="254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de-DE"/>
              <a:t>Weiblichkeit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de-DE"/>
              <a:t>Empathie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de-DE"/>
              <a:t>Aufopferung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de-DE"/>
              <a:t>keine Identitätssuche</a:t>
            </a:r>
            <a:endParaRPr/>
          </a:p>
        </p:txBody>
      </p:sp>
      <p:sp>
        <p:nvSpPr>
          <p:cNvPr id="614" name="Google Shape;614;g5cbfc036c3_1_43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42</a:t>
            </a:fld>
            <a:endParaRPr/>
          </a:p>
        </p:txBody>
      </p:sp>
      <p:sp>
        <p:nvSpPr>
          <p:cNvPr id="615" name="Google Shape;615;g5cbfc036c3_1_43"/>
          <p:cNvSpPr txBox="1">
            <a:spLocks noGrp="1"/>
          </p:cNvSpPr>
          <p:nvPr>
            <p:ph type="body" idx="2"/>
          </p:nvPr>
        </p:nvSpPr>
        <p:spPr>
          <a:xfrm>
            <a:off x="4648200" y="1250330"/>
            <a:ext cx="4038600" cy="254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de-DE"/>
              <a:t>Autonomie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de-DE"/>
              <a:t>Kontrollabgabe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de-DE"/>
              <a:t>(zu starke) Emotionalität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de-DE"/>
              <a:t>Selbstreflexion</a:t>
            </a:r>
            <a:endParaRPr/>
          </a:p>
        </p:txBody>
      </p:sp>
      <p:sp>
        <p:nvSpPr>
          <p:cNvPr id="616" name="Google Shape;616;g5cbfc036c3_1_43"/>
          <p:cNvSpPr/>
          <p:nvPr/>
        </p:nvSpPr>
        <p:spPr>
          <a:xfrm>
            <a:off x="297150" y="922150"/>
            <a:ext cx="563400" cy="573900"/>
          </a:xfrm>
          <a:prstGeom prst="mathPlus">
            <a:avLst>
              <a:gd name="adj1" fmla="val 23520"/>
            </a:avLst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5cbfc036c3_1_43"/>
          <p:cNvSpPr/>
          <p:nvPr/>
        </p:nvSpPr>
        <p:spPr>
          <a:xfrm>
            <a:off x="4495800" y="922150"/>
            <a:ext cx="563400" cy="573900"/>
          </a:xfrm>
          <a:prstGeom prst="mathMinus">
            <a:avLst>
              <a:gd name="adj1" fmla="val 23520"/>
            </a:avLst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5bb34182c9_0_0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Diskussion</a:t>
            </a:r>
            <a:endParaRPr/>
          </a:p>
        </p:txBody>
      </p:sp>
      <p:sp>
        <p:nvSpPr>
          <p:cNvPr id="624" name="Google Shape;624;g5bb34182c9_0_0"/>
          <p:cNvSpPr txBox="1">
            <a:spLocks noGrp="1"/>
          </p:cNvSpPr>
          <p:nvPr>
            <p:ph type="body" idx="1"/>
          </p:nvPr>
        </p:nvSpPr>
        <p:spPr>
          <a:xfrm>
            <a:off x="457200" y="1250330"/>
            <a:ext cx="4038600" cy="254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g5bb34182c9_0_0"/>
          <p:cNvSpPr txBox="1">
            <a:spLocks noGrp="1"/>
          </p:cNvSpPr>
          <p:nvPr>
            <p:ph type="body" idx="2"/>
          </p:nvPr>
        </p:nvSpPr>
        <p:spPr>
          <a:xfrm>
            <a:off x="4648200" y="1250330"/>
            <a:ext cx="4038600" cy="254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g5bb34182c9_0_0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43</a:t>
            </a:fld>
            <a:endParaRPr/>
          </a:p>
        </p:txBody>
      </p:sp>
      <p:pic>
        <p:nvPicPr>
          <p:cNvPr id="627" name="Google Shape;627;g5bb34182c9_0_0"/>
          <p:cNvPicPr preferRelativeResize="0"/>
          <p:nvPr/>
        </p:nvPicPr>
        <p:blipFill rotWithShape="1">
          <a:blip r:embed="rId3">
            <a:alphaModFix/>
          </a:blip>
          <a:srcRect l="13599"/>
          <a:stretch/>
        </p:blipFill>
        <p:spPr>
          <a:xfrm>
            <a:off x="4221350" y="1088175"/>
            <a:ext cx="4758926" cy="309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g5bb34182c9_0_0"/>
          <p:cNvPicPr preferRelativeResize="0"/>
          <p:nvPr/>
        </p:nvPicPr>
        <p:blipFill rotWithShape="1">
          <a:blip r:embed="rId4">
            <a:alphaModFix/>
          </a:blip>
          <a:srcRect l="3818"/>
          <a:stretch/>
        </p:blipFill>
        <p:spPr>
          <a:xfrm>
            <a:off x="97037" y="1088163"/>
            <a:ext cx="4758925" cy="309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5bb34182c9_0_8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Diskussion</a:t>
            </a:r>
            <a:endParaRPr/>
          </a:p>
        </p:txBody>
      </p:sp>
      <p:sp>
        <p:nvSpPr>
          <p:cNvPr id="635" name="Google Shape;635;g5bb34182c9_0_8"/>
          <p:cNvSpPr txBox="1">
            <a:spLocks noGrp="1"/>
          </p:cNvSpPr>
          <p:nvPr>
            <p:ph type="body" idx="1"/>
          </p:nvPr>
        </p:nvSpPr>
        <p:spPr>
          <a:xfrm>
            <a:off x="457200" y="1250330"/>
            <a:ext cx="4038600" cy="254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g5bb34182c9_0_8"/>
          <p:cNvSpPr txBox="1">
            <a:spLocks noGrp="1"/>
          </p:cNvSpPr>
          <p:nvPr>
            <p:ph type="body" idx="2"/>
          </p:nvPr>
        </p:nvSpPr>
        <p:spPr>
          <a:xfrm>
            <a:off x="4648200" y="1250330"/>
            <a:ext cx="4038600" cy="254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g5bb34182c9_0_8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44</a:t>
            </a:fld>
            <a:endParaRPr/>
          </a:p>
        </p:txBody>
      </p:sp>
      <p:pic>
        <p:nvPicPr>
          <p:cNvPr id="638" name="Google Shape;638;g5bb34182c9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651" y="1123992"/>
            <a:ext cx="4398149" cy="289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g5bb34182c9_0_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0303" y="1124000"/>
            <a:ext cx="5151577" cy="28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5bb34182c9_0_21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Diskussion</a:t>
            </a:r>
            <a:endParaRPr/>
          </a:p>
        </p:txBody>
      </p:sp>
      <p:sp>
        <p:nvSpPr>
          <p:cNvPr id="646" name="Google Shape;646;g5bb34182c9_0_21"/>
          <p:cNvSpPr txBox="1">
            <a:spLocks noGrp="1"/>
          </p:cNvSpPr>
          <p:nvPr>
            <p:ph type="body" idx="1"/>
          </p:nvPr>
        </p:nvSpPr>
        <p:spPr>
          <a:xfrm>
            <a:off x="457200" y="1250330"/>
            <a:ext cx="4038600" cy="254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g5bb34182c9_0_21"/>
          <p:cNvSpPr txBox="1">
            <a:spLocks noGrp="1"/>
          </p:cNvSpPr>
          <p:nvPr>
            <p:ph type="body" idx="2"/>
          </p:nvPr>
        </p:nvSpPr>
        <p:spPr>
          <a:xfrm>
            <a:off x="4648200" y="1250330"/>
            <a:ext cx="4038600" cy="254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g5bb34182c9_0_21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45</a:t>
            </a:fld>
            <a:endParaRPr/>
          </a:p>
        </p:txBody>
      </p:sp>
      <p:pic>
        <p:nvPicPr>
          <p:cNvPr id="649" name="Google Shape;649;g5bb34182c9_0_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5025" y="1365900"/>
            <a:ext cx="6181725" cy="260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g5bb34182c9_0_21"/>
          <p:cNvPicPr preferRelativeResize="0"/>
          <p:nvPr/>
        </p:nvPicPr>
        <p:blipFill rotWithShape="1">
          <a:blip r:embed="rId4">
            <a:alphaModFix/>
          </a:blip>
          <a:srcRect r="38472"/>
          <a:stretch/>
        </p:blipFill>
        <p:spPr>
          <a:xfrm>
            <a:off x="566150" y="857925"/>
            <a:ext cx="2402300" cy="367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5bb34182c9_0_33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Diskussion</a:t>
            </a:r>
            <a:endParaRPr/>
          </a:p>
        </p:txBody>
      </p:sp>
      <p:sp>
        <p:nvSpPr>
          <p:cNvPr id="657" name="Google Shape;657;g5bb34182c9_0_33"/>
          <p:cNvSpPr txBox="1">
            <a:spLocks noGrp="1"/>
          </p:cNvSpPr>
          <p:nvPr>
            <p:ph type="body" idx="1"/>
          </p:nvPr>
        </p:nvSpPr>
        <p:spPr>
          <a:xfrm>
            <a:off x="457200" y="1250330"/>
            <a:ext cx="4038600" cy="254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g5bb34182c9_0_33"/>
          <p:cNvSpPr txBox="1">
            <a:spLocks noGrp="1"/>
          </p:cNvSpPr>
          <p:nvPr>
            <p:ph type="body" idx="2"/>
          </p:nvPr>
        </p:nvSpPr>
        <p:spPr>
          <a:xfrm>
            <a:off x="4648200" y="1250330"/>
            <a:ext cx="4038600" cy="254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g5bb34182c9_0_33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46</a:t>
            </a:fld>
            <a:endParaRPr/>
          </a:p>
        </p:txBody>
      </p:sp>
      <p:pic>
        <p:nvPicPr>
          <p:cNvPr id="660" name="Google Shape;660;g5bb34182c9_0_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850" y="980875"/>
            <a:ext cx="8385326" cy="3498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Entwicklung der Figurenkonzepte</a:t>
            </a:r>
            <a:endParaRPr/>
          </a:p>
        </p:txBody>
      </p:sp>
      <p:sp>
        <p:nvSpPr>
          <p:cNvPr id="144" name="Google Shape;144;p4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5</a:t>
            </a:fld>
            <a:endParaRPr/>
          </a:p>
        </p:txBody>
      </p:sp>
      <p:cxnSp>
        <p:nvCxnSpPr>
          <p:cNvPr id="145" name="Google Shape;145;p4"/>
          <p:cNvCxnSpPr/>
          <p:nvPr/>
        </p:nvCxnSpPr>
        <p:spPr>
          <a:xfrm>
            <a:off x="95205" y="4146582"/>
            <a:ext cx="9048795" cy="0"/>
          </a:xfrm>
          <a:prstGeom prst="straightConnector1">
            <a:avLst/>
          </a:prstGeom>
          <a:noFill/>
          <a:ln w="19050" cap="flat" cmpd="sng">
            <a:solidFill>
              <a:srgbClr val="0F243E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6" name="Google Shape;146;p4"/>
          <p:cNvCxnSpPr/>
          <p:nvPr/>
        </p:nvCxnSpPr>
        <p:spPr>
          <a:xfrm>
            <a:off x="509699" y="4010623"/>
            <a:ext cx="0" cy="285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7" name="Google Shape;147;p4"/>
          <p:cNvCxnSpPr/>
          <p:nvPr/>
        </p:nvCxnSpPr>
        <p:spPr>
          <a:xfrm>
            <a:off x="1661826" y="4012117"/>
            <a:ext cx="0" cy="285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8" name="Google Shape;148;p4"/>
          <p:cNvCxnSpPr/>
          <p:nvPr/>
        </p:nvCxnSpPr>
        <p:spPr>
          <a:xfrm>
            <a:off x="2813954" y="3995554"/>
            <a:ext cx="0" cy="285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9" name="Google Shape;149;p4"/>
          <p:cNvCxnSpPr/>
          <p:nvPr/>
        </p:nvCxnSpPr>
        <p:spPr>
          <a:xfrm>
            <a:off x="5806309" y="4010868"/>
            <a:ext cx="0" cy="285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0" name="Google Shape;150;p4"/>
          <p:cNvCxnSpPr/>
          <p:nvPr/>
        </p:nvCxnSpPr>
        <p:spPr>
          <a:xfrm>
            <a:off x="4018181" y="4014192"/>
            <a:ext cx="0" cy="285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1" name="Google Shape;151;p4"/>
          <p:cNvSpPr txBox="1"/>
          <p:nvPr/>
        </p:nvSpPr>
        <p:spPr>
          <a:xfrm>
            <a:off x="3745141" y="4284818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1990</a:t>
            </a:r>
            <a:endParaRPr/>
          </a:p>
        </p:txBody>
      </p:sp>
      <p:sp>
        <p:nvSpPr>
          <p:cNvPr id="152" name="Google Shape;152;p4"/>
          <p:cNvSpPr txBox="1"/>
          <p:nvPr/>
        </p:nvSpPr>
        <p:spPr>
          <a:xfrm>
            <a:off x="2540915" y="4275464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1980</a:t>
            </a:r>
            <a:endParaRPr/>
          </a:p>
        </p:txBody>
      </p:sp>
      <p:sp>
        <p:nvSpPr>
          <p:cNvPr id="153" name="Google Shape;153;p4"/>
          <p:cNvSpPr txBox="1"/>
          <p:nvPr/>
        </p:nvSpPr>
        <p:spPr>
          <a:xfrm>
            <a:off x="1388788" y="4286312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1970</a:t>
            </a:r>
            <a:endParaRPr/>
          </a:p>
        </p:txBody>
      </p:sp>
      <p:sp>
        <p:nvSpPr>
          <p:cNvPr id="154" name="Google Shape;154;p4"/>
          <p:cNvSpPr txBox="1"/>
          <p:nvPr/>
        </p:nvSpPr>
        <p:spPr>
          <a:xfrm>
            <a:off x="183327" y="4295303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1960</a:t>
            </a:r>
            <a:endParaRPr/>
          </a:p>
        </p:txBody>
      </p:sp>
      <p:sp>
        <p:nvSpPr>
          <p:cNvPr id="155" name="Google Shape;155;p4"/>
          <p:cNvSpPr txBox="1"/>
          <p:nvPr/>
        </p:nvSpPr>
        <p:spPr>
          <a:xfrm>
            <a:off x="5557405" y="4332222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2000</a:t>
            </a:r>
            <a:endParaRPr/>
          </a:p>
        </p:txBody>
      </p:sp>
      <p:sp>
        <p:nvSpPr>
          <p:cNvPr id="156" name="Google Shape;156;p4"/>
          <p:cNvSpPr/>
          <p:nvPr/>
        </p:nvSpPr>
        <p:spPr>
          <a:xfrm>
            <a:off x="-36512" y="3483157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Antagonist</a:t>
            </a:r>
            <a:endParaRPr/>
          </a:p>
        </p:txBody>
      </p:sp>
      <p:sp>
        <p:nvSpPr>
          <p:cNvPr id="157" name="Google Shape;157;p4"/>
          <p:cNvSpPr/>
          <p:nvPr/>
        </p:nvSpPr>
        <p:spPr>
          <a:xfrm>
            <a:off x="1115616" y="3483117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Sklave</a:t>
            </a:r>
            <a:endParaRPr/>
          </a:p>
        </p:txBody>
      </p:sp>
      <p:sp>
        <p:nvSpPr>
          <p:cNvPr id="158" name="Google Shape;158;p4"/>
          <p:cNvSpPr/>
          <p:nvPr/>
        </p:nvSpPr>
        <p:spPr>
          <a:xfrm>
            <a:off x="2267744" y="2978241"/>
            <a:ext cx="1116000" cy="1008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Antagonist</a:t>
            </a:r>
            <a:endParaRPr/>
          </a:p>
        </p:txBody>
      </p:sp>
      <p:sp>
        <p:nvSpPr>
          <p:cNvPr id="159" name="Google Shape;159;p4"/>
          <p:cNvSpPr/>
          <p:nvPr/>
        </p:nvSpPr>
        <p:spPr>
          <a:xfrm>
            <a:off x="3479581" y="3482241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Kontroll-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"/>
          <p:cNvSpPr/>
          <p:nvPr/>
        </p:nvSpPr>
        <p:spPr>
          <a:xfrm>
            <a:off x="4667589" y="2229603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Kontrollsystem</a:t>
            </a:r>
            <a:endParaRPr/>
          </a:p>
        </p:txBody>
      </p:sp>
      <p:sp>
        <p:nvSpPr>
          <p:cNvPr id="161" name="Google Shape;161;p4"/>
          <p:cNvSpPr/>
          <p:nvPr/>
        </p:nvSpPr>
        <p:spPr>
          <a:xfrm>
            <a:off x="4668427" y="2835154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Begleiter P</a:t>
            </a:r>
            <a:endParaRPr/>
          </a:p>
        </p:txBody>
      </p:sp>
      <p:sp>
        <p:nvSpPr>
          <p:cNvPr id="162" name="Google Shape;162;p4"/>
          <p:cNvSpPr/>
          <p:nvPr/>
        </p:nvSpPr>
        <p:spPr>
          <a:xfrm>
            <a:off x="4667589" y="3437494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Love interest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4"/>
          <p:cNvSpPr/>
          <p:nvPr/>
        </p:nvSpPr>
        <p:spPr>
          <a:xfrm>
            <a:off x="4644008" y="1131590"/>
            <a:ext cx="1116000" cy="1008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Antagonist</a:t>
            </a:r>
            <a:endParaRPr/>
          </a:p>
        </p:txBody>
      </p:sp>
      <p:sp>
        <p:nvSpPr>
          <p:cNvPr id="164" name="Google Shape;164;p4"/>
          <p:cNvSpPr txBox="1"/>
          <p:nvPr/>
        </p:nvSpPr>
        <p:spPr>
          <a:xfrm>
            <a:off x="7740352" y="4327756"/>
            <a:ext cx="6527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2010</a:t>
            </a:r>
            <a:endParaRPr/>
          </a:p>
        </p:txBody>
      </p:sp>
      <p:cxnSp>
        <p:nvCxnSpPr>
          <p:cNvPr id="165" name="Google Shape;165;p4"/>
          <p:cNvCxnSpPr/>
          <p:nvPr/>
        </p:nvCxnSpPr>
        <p:spPr>
          <a:xfrm>
            <a:off x="8066724" y="3985565"/>
            <a:ext cx="0" cy="285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6" name="Google Shape;166;p4"/>
          <p:cNvSpPr/>
          <p:nvPr/>
        </p:nvSpPr>
        <p:spPr>
          <a:xfrm>
            <a:off x="-36512" y="2838668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Assistent</a:t>
            </a:r>
            <a:endParaRPr/>
          </a:p>
        </p:txBody>
      </p:sp>
      <p:sp>
        <p:nvSpPr>
          <p:cNvPr id="167" name="Google Shape;167;p4"/>
          <p:cNvSpPr/>
          <p:nvPr/>
        </p:nvSpPr>
        <p:spPr>
          <a:xfrm>
            <a:off x="2291325" y="2379549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Love interest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4"/>
          <p:cNvSpPr/>
          <p:nvPr/>
        </p:nvSpPr>
        <p:spPr>
          <a:xfrm>
            <a:off x="2279534" y="1754341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Assistent</a:t>
            </a:r>
            <a:endParaRPr/>
          </a:p>
        </p:txBody>
      </p:sp>
      <p:sp>
        <p:nvSpPr>
          <p:cNvPr id="169" name="Google Shape;169;p4"/>
          <p:cNvSpPr/>
          <p:nvPr/>
        </p:nvSpPr>
        <p:spPr>
          <a:xfrm>
            <a:off x="5802887" y="2932414"/>
            <a:ext cx="1116000" cy="1008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Assistent</a:t>
            </a:r>
            <a:endParaRPr/>
          </a:p>
        </p:txBody>
      </p:sp>
      <p:sp>
        <p:nvSpPr>
          <p:cNvPr id="170" name="Google Shape;170;p4"/>
          <p:cNvSpPr/>
          <p:nvPr/>
        </p:nvSpPr>
        <p:spPr>
          <a:xfrm>
            <a:off x="5783837" y="1869424"/>
            <a:ext cx="1116000" cy="1008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Protagonsit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6948264" y="3003910"/>
            <a:ext cx="1116000" cy="1008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Assistent</a:t>
            </a:r>
            <a:endParaRPr/>
          </a:p>
        </p:txBody>
      </p:sp>
      <p:sp>
        <p:nvSpPr>
          <p:cNvPr id="172" name="Google Shape;172;p4"/>
          <p:cNvSpPr/>
          <p:nvPr/>
        </p:nvSpPr>
        <p:spPr>
          <a:xfrm>
            <a:off x="6956095" y="1936358"/>
            <a:ext cx="1116000" cy="1008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Love interest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"/>
          <p:cNvSpPr/>
          <p:nvPr/>
        </p:nvSpPr>
        <p:spPr>
          <a:xfrm>
            <a:off x="6956095" y="877043"/>
            <a:ext cx="1116000" cy="1008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Protagonsit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4"/>
          <p:cNvSpPr/>
          <p:nvPr/>
        </p:nvSpPr>
        <p:spPr>
          <a:xfrm>
            <a:off x="8100392" y="2991095"/>
            <a:ext cx="1116000" cy="1008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Begleiter A</a:t>
            </a:r>
            <a:endParaRPr/>
          </a:p>
        </p:txBody>
      </p:sp>
      <p:sp>
        <p:nvSpPr>
          <p:cNvPr id="175" name="Google Shape;175;p4"/>
          <p:cNvSpPr/>
          <p:nvPr/>
        </p:nvSpPr>
        <p:spPr>
          <a:xfrm>
            <a:off x="8100392" y="1940935"/>
            <a:ext cx="1116000" cy="1008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Sklave</a:t>
            </a:r>
            <a:endParaRPr/>
          </a:p>
        </p:txBody>
      </p:sp>
      <p:sp>
        <p:nvSpPr>
          <p:cNvPr id="176" name="Google Shape;176;p4"/>
          <p:cNvSpPr/>
          <p:nvPr/>
        </p:nvSpPr>
        <p:spPr>
          <a:xfrm>
            <a:off x="8108223" y="1404309"/>
            <a:ext cx="1092419" cy="50292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Begleiter P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Assistenzsystem, Sklave oder Arbeiter</a:t>
            </a:r>
            <a:endParaRPr/>
          </a:p>
        </p:txBody>
      </p:sp>
      <p:sp>
        <p:nvSpPr>
          <p:cNvPr id="182" name="Google Shape;182;p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65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83" name="Google Shape;183;p5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6</a:t>
            </a:fld>
            <a:endParaRPr/>
          </a:p>
        </p:txBody>
      </p:sp>
      <p:pic>
        <p:nvPicPr>
          <p:cNvPr id="184" name="Google Shape;184;p5" title="Trailer Assistent neu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2016" y="1009650"/>
            <a:ext cx="4779967" cy="358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Assistenzsystem, Sklave oder Arbeiter</a:t>
            </a:r>
            <a:endParaRPr/>
          </a:p>
        </p:txBody>
      </p:sp>
      <p:sp>
        <p:nvSpPr>
          <p:cNvPr id="190" name="Google Shape;190;p6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7</a:t>
            </a:fld>
            <a:endParaRPr/>
          </a:p>
        </p:txBody>
      </p:sp>
      <p:graphicFrame>
        <p:nvGraphicFramePr>
          <p:cNvPr id="191" name="Google Shape;191;p6"/>
          <p:cNvGraphicFramePr/>
          <p:nvPr/>
        </p:nvGraphicFramePr>
        <p:xfrm>
          <a:off x="174302" y="945877"/>
          <a:ext cx="8866400" cy="3498075"/>
        </p:xfrm>
        <a:graphic>
          <a:graphicData uri="http://schemas.openxmlformats.org/drawingml/2006/table">
            <a:tbl>
              <a:tblPr bandRow="1">
                <a:noFill/>
                <a:tableStyleId>{B9C39928-E3F7-4BED-AC7D-DD2FCAFBE69B}</a:tableStyleId>
              </a:tblPr>
              <a:tblGrid>
                <a:gridCol w="1953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66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u="none" strike="noStrike" cap="none"/>
                        <a:t>Assistenzsystem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Unterstützendes Funktion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Keine eigenständige Weiterentwicklung möglich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6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Sklave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Nicht autonom; Muss Befehlen folgen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kontrolliert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6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u="none" strike="noStrike" cap="none"/>
                        <a:t>Arbeiter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Nicht autonom; Muss Befehlen folgen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de-DE" sz="1800" u="none" strike="noStrike" cap="none"/>
                        <a:t>Partielle Kontrolle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KI als Assistenzsystem, Sklave oder Arbeiter</a:t>
            </a:r>
            <a:endParaRPr/>
          </a:p>
        </p:txBody>
      </p:sp>
      <p:sp>
        <p:nvSpPr>
          <p:cNvPr id="197" name="Google Shape;197;p7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8</a:t>
            </a:fld>
            <a:endParaRPr/>
          </a:p>
        </p:txBody>
      </p:sp>
      <p:pic>
        <p:nvPicPr>
          <p:cNvPr id="198" name="Google Shape;198;p7" descr="Bildergebnis fÃ¼r gol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019" y="820830"/>
            <a:ext cx="3225957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7" descr="Bildergebnis fÃ¼r baymax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r="13602" b="3034"/>
          <a:stretch/>
        </p:blipFill>
        <p:spPr>
          <a:xfrm>
            <a:off x="827092" y="2604940"/>
            <a:ext cx="3240852" cy="2046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7" descr="Bildergebnis fÃ¼r 2001 space odyssey hal"/>
          <p:cNvPicPr preferRelativeResize="0"/>
          <p:nvPr/>
        </p:nvPicPr>
        <p:blipFill rotWithShape="1">
          <a:blip r:embed="rId5">
            <a:alphaModFix/>
          </a:blip>
          <a:srcRect r="4638" b="1306"/>
          <a:stretch/>
        </p:blipFill>
        <p:spPr>
          <a:xfrm>
            <a:off x="5228575" y="826955"/>
            <a:ext cx="3179859" cy="185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7"/>
          <p:cNvPicPr preferRelativeResize="0"/>
          <p:nvPr/>
        </p:nvPicPr>
        <p:blipFill rotWithShape="1">
          <a:blip r:embed="rId6">
            <a:alphaModFix/>
          </a:blip>
          <a:srcRect l="10286" t="2466" r="1168"/>
          <a:stretch/>
        </p:blipFill>
        <p:spPr>
          <a:xfrm>
            <a:off x="4932040" y="2571750"/>
            <a:ext cx="3188362" cy="19735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"/>
          <p:cNvSpPr txBox="1"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de-DE"/>
              <a:t>Figurenmatrix</a:t>
            </a:r>
            <a:endParaRPr/>
          </a:p>
        </p:txBody>
      </p:sp>
      <p:sp>
        <p:nvSpPr>
          <p:cNvPr id="207" name="Google Shape;207;p8"/>
          <p:cNvSpPr txBox="1">
            <a:spLocks noGrp="1"/>
          </p:cNvSpPr>
          <p:nvPr>
            <p:ph type="sldNum" idx="12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9</a:t>
            </a:fld>
            <a:endParaRPr/>
          </a:p>
        </p:txBody>
      </p:sp>
      <p:pic>
        <p:nvPicPr>
          <p:cNvPr id="208" name="Google Shape;208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470" y="987574"/>
            <a:ext cx="8967026" cy="345918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8"/>
          <p:cNvSpPr/>
          <p:nvPr/>
        </p:nvSpPr>
        <p:spPr>
          <a:xfrm>
            <a:off x="899592" y="3255983"/>
            <a:ext cx="2016224" cy="111596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</a:t>
            </a:r>
            <a:endParaRPr/>
          </a:p>
        </p:txBody>
      </p:sp>
      <p:sp>
        <p:nvSpPr>
          <p:cNvPr id="210" name="Google Shape;210;p8"/>
          <p:cNvSpPr/>
          <p:nvPr/>
        </p:nvSpPr>
        <p:spPr>
          <a:xfrm>
            <a:off x="6948264" y="2753159"/>
            <a:ext cx="2016224" cy="80957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211" name="Google Shape;211;p8"/>
          <p:cNvSpPr/>
          <p:nvPr/>
        </p:nvSpPr>
        <p:spPr>
          <a:xfrm>
            <a:off x="8478243" y="1916489"/>
            <a:ext cx="558253" cy="655261"/>
          </a:xfrm>
          <a:prstGeom prst="rect">
            <a:avLst/>
          </a:prstGeom>
          <a:solidFill>
            <a:srgbClr val="769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Erfinder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ylesheet_zukuenfte-ki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657</Words>
  <Application>Microsoft Office PowerPoint</Application>
  <PresentationFormat>Bildschirmpräsentation (16:9)</PresentationFormat>
  <Paragraphs>312</Paragraphs>
  <Slides>46</Slides>
  <Notes>46</Notes>
  <HiddenSlides>7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49" baseType="lpstr">
      <vt:lpstr>Arial</vt:lpstr>
      <vt:lpstr>Calibri</vt:lpstr>
      <vt:lpstr>stylesheet_zukuenfte-ki</vt:lpstr>
      <vt:lpstr>Künstliche Intelligenz in Literatur und Film</vt:lpstr>
      <vt:lpstr>KI in Literatur und Film</vt:lpstr>
      <vt:lpstr>KI in Literatur und Film</vt:lpstr>
      <vt:lpstr>Entwicklung der Figurenkonzepte</vt:lpstr>
      <vt:lpstr>Entwicklung der Figurenkonzepte</vt:lpstr>
      <vt:lpstr>KI als Assistenzsystem, Sklave oder Arbeiter</vt:lpstr>
      <vt:lpstr>KI als Assistenzsystem, Sklave oder Arbeiter</vt:lpstr>
      <vt:lpstr>KI als Assistenzsystem, Sklave oder Arbeiter</vt:lpstr>
      <vt:lpstr>Figurenmatrix</vt:lpstr>
      <vt:lpstr>Figurenmatrix</vt:lpstr>
      <vt:lpstr>Themenentwicklung</vt:lpstr>
      <vt:lpstr>KI als Love interest oder Objekt der Begierde</vt:lpstr>
      <vt:lpstr>KI als Love interest oder Objekt der Begierde</vt:lpstr>
      <vt:lpstr>KI als Love interest oder Objekt der Begierde</vt:lpstr>
      <vt:lpstr>Figurenmatrix</vt:lpstr>
      <vt:lpstr>Figurenmatrix</vt:lpstr>
      <vt:lpstr>Themenentwicklung</vt:lpstr>
      <vt:lpstr>KI als Begleiter des Protagonisten</vt:lpstr>
      <vt:lpstr>KI als Begleiter des Protagonisten</vt:lpstr>
      <vt:lpstr>Begleiter des Protagonisten</vt:lpstr>
      <vt:lpstr>Figurenmatrix</vt:lpstr>
      <vt:lpstr>Themenentwicklung</vt:lpstr>
      <vt:lpstr>KI als kontrollierendes System</vt:lpstr>
      <vt:lpstr>KI als kontrollierendes System</vt:lpstr>
      <vt:lpstr>KI als kontrollierendes System</vt:lpstr>
      <vt:lpstr>Figurenmatrix</vt:lpstr>
      <vt:lpstr>Themenentwicklung</vt:lpstr>
      <vt:lpstr>KI als Antagonist</vt:lpstr>
      <vt:lpstr>KI als Antagonist</vt:lpstr>
      <vt:lpstr>KI als Antagonist</vt:lpstr>
      <vt:lpstr>Figurenmatrix</vt:lpstr>
      <vt:lpstr>Themenentwicklung</vt:lpstr>
      <vt:lpstr>KI als Begleiter des Antagonisten</vt:lpstr>
      <vt:lpstr>KI als Begleiter des Antagonisten</vt:lpstr>
      <vt:lpstr>KI als Begleiter des Antagonisten</vt:lpstr>
      <vt:lpstr>KI als Begleiter des Antagonisten</vt:lpstr>
      <vt:lpstr>KI als Protagonist</vt:lpstr>
      <vt:lpstr>KI als Protagonist</vt:lpstr>
      <vt:lpstr>KI als Protagonist</vt:lpstr>
      <vt:lpstr>Figurenmatrix</vt:lpstr>
      <vt:lpstr>Fazit</vt:lpstr>
      <vt:lpstr>Fazit</vt:lpstr>
      <vt:lpstr>Diskussion</vt:lpstr>
      <vt:lpstr>Diskussion</vt:lpstr>
      <vt:lpstr>Diskussion</vt:lpstr>
      <vt:lpstr>Diskussion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Künstliche Intelligenz in Literatur und Film</dc:title>
  <dc:creator>Microsoft Office User</dc:creator>
  <cp:lastModifiedBy>Windows User</cp:lastModifiedBy>
  <cp:revision>1</cp:revision>
  <dcterms:created xsi:type="dcterms:W3CDTF">2019-07-01T12:55:27Z</dcterms:created>
  <dcterms:modified xsi:type="dcterms:W3CDTF">2019-08-07T10:43:46Z</dcterms:modified>
</cp:coreProperties>
</file>