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70" r:id="rId3"/>
    <p:sldId id="289" r:id="rId4"/>
    <p:sldId id="260" r:id="rId5"/>
    <p:sldId id="330" r:id="rId6"/>
    <p:sldId id="331" r:id="rId7"/>
    <p:sldId id="332" r:id="rId8"/>
    <p:sldId id="261" r:id="rId9"/>
    <p:sldId id="301" r:id="rId10"/>
    <p:sldId id="304" r:id="rId11"/>
    <p:sldId id="303" r:id="rId12"/>
    <p:sldId id="323" r:id="rId13"/>
    <p:sldId id="262" r:id="rId14"/>
    <p:sldId id="271" r:id="rId15"/>
    <p:sldId id="272" r:id="rId16"/>
    <p:sldId id="273" r:id="rId17"/>
    <p:sldId id="274" r:id="rId18"/>
    <p:sldId id="263" r:id="rId19"/>
    <p:sldId id="334" r:id="rId20"/>
    <p:sldId id="335" r:id="rId21"/>
    <p:sldId id="264" r:id="rId22"/>
    <p:sldId id="312" r:id="rId23"/>
    <p:sldId id="258" r:id="rId24"/>
    <p:sldId id="313" r:id="rId25"/>
    <p:sldId id="265" r:id="rId26"/>
    <p:sldId id="327" r:id="rId27"/>
    <p:sldId id="328" r:id="rId28"/>
    <p:sldId id="329" r:id="rId29"/>
    <p:sldId id="266" r:id="rId30"/>
    <p:sldId id="276" r:id="rId31"/>
    <p:sldId id="286" r:id="rId32"/>
    <p:sldId id="324" r:id="rId33"/>
    <p:sldId id="278" r:id="rId34"/>
    <p:sldId id="283" r:id="rId35"/>
    <p:sldId id="282" r:id="rId36"/>
    <p:sldId id="280" r:id="rId37"/>
    <p:sldId id="267" r:id="rId38"/>
    <p:sldId id="291" r:id="rId39"/>
    <p:sldId id="277" r:id="rId40"/>
    <p:sldId id="325" r:id="rId41"/>
    <p:sldId id="326" r:id="rId42"/>
    <p:sldId id="292" r:id="rId43"/>
    <p:sldId id="268" r:id="rId44"/>
    <p:sldId id="269" r:id="rId45"/>
    <p:sldId id="311" r:id="rId46"/>
    <p:sldId id="257" r:id="rId47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77611" autoAdjust="0"/>
  </p:normalViewPr>
  <p:slideViewPr>
    <p:cSldViewPr>
      <p:cViewPr varScale="1">
        <p:scale>
          <a:sx n="90" d="100"/>
          <a:sy n="90" d="100"/>
        </p:scale>
        <p:origin x="1171" y="5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D767D-D17E-4802-9E5A-2FFC9E1D65A4}" type="datetimeFigureOut">
              <a:rPr lang="de-DE" smtClean="0"/>
              <a:pPr/>
              <a:t>07.08.2019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94615-F9CB-45DC-813A-A30E6602273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0642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dailybeast.com/trump-gets-gentle-reassurance-from-twitter-chief-jack-dorsey-over-follower-count-in-white-house-meeting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>
                <a:hlinkClick r:id="rId3"/>
              </a:rPr>
              <a:t>https://www.thedailybeast.com/trump-gets-gentle-reassurance-from-twitter-chief-jack-dorsey-over-follower-count-in-white-house-meeting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93530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12435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5252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1481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6328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1095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6897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7333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566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5839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9200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94615-F9CB-45DC-813A-A30E66022733}" type="slidenum">
              <a:rPr lang="de-DE" smtClean="0"/>
              <a:pPr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8952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267494"/>
            <a:ext cx="9144000" cy="1224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0" name="Picture 2" descr="C:\Users\Elisa\Desktop\sciebo\Layouts\Uni Projekt\Stylesheet_präsi_front-01.png"/>
          <p:cNvPicPr>
            <a:picLocks noChangeAspect="1" noChangeArrowheads="1"/>
          </p:cNvPicPr>
          <p:nvPr userDrawn="1"/>
        </p:nvPicPr>
        <p:blipFill>
          <a:blip r:embed="rId2" cstate="print"/>
          <a:srcRect t="476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6675-6C80-4E6C-B14B-AF1489812EED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D2AB7-A6CE-4EDD-A35E-BF219E8A8DFB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1081062"/>
            <a:ext cx="2057400" cy="329088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081062"/>
            <a:ext cx="6019800" cy="32908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CE75-650E-403E-AB9F-42DAEAADC11B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C836A-614D-4C1C-A8A8-EAECC2E0E8C2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DB5F3F1-2F4B-447C-8EC0-8801BA3768A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12082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199568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5DD1-6D0B-450A-9C2E-37E9E0D1DA2D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50330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50330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AFDE-0C7A-4A5D-A08D-BA34AC9DC096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697C-3CF0-4988-9339-6F7943DB500A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B338F-6164-4ACC-A52D-E14B219CF4BB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2E0E-8E35-4CDF-972C-52B107914FA5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31590"/>
            <a:ext cx="3008313" cy="7275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1131590"/>
            <a:ext cx="5111750" cy="346303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851670"/>
            <a:ext cx="3008313" cy="274295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BDE5D-3B24-4ADE-98BE-6EF4328F2FDA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itel 1"/>
          <p:cNvSpPr txBox="1">
            <a:spLocks/>
          </p:cNvSpPr>
          <p:nvPr userDrawn="1"/>
        </p:nvSpPr>
        <p:spPr>
          <a:xfrm>
            <a:off x="1331640" y="195486"/>
            <a:ext cx="6480720" cy="5835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20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1131589"/>
            <a:ext cx="5486400" cy="241409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65ED-3139-4A6E-BA5B-8F9F5C4D3D4F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Elisa\Desktop\sciebo\Layouts\Uni Projekt\Stylesheet_präsi-01.png"/>
          <p:cNvPicPr>
            <a:picLocks noChangeAspect="1" noChangeArrowheads="1"/>
          </p:cNvPicPr>
          <p:nvPr/>
        </p:nvPicPr>
        <p:blipFill>
          <a:blip r:embed="rId13" cstate="print"/>
          <a:srcRect t="476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6677E-3869-4ABC-988B-AFB11EAF6E7F}" type="datetime1">
              <a:rPr lang="de-DE" smtClean="0"/>
              <a:pPr/>
              <a:t>07.08.2019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DB5F3F1-2F4B-447C-8EC0-8801BA3768A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Political Bots im Wahlkampf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Ein Vortrag von </a:t>
            </a:r>
            <a:br>
              <a:rPr lang="de-DE" dirty="0"/>
            </a:br>
            <a:r>
              <a:rPr lang="de-DE" dirty="0"/>
              <a:t>Janine </a:t>
            </a:r>
            <a:r>
              <a:rPr lang="de-DE" dirty="0" err="1"/>
              <a:t>Lollert</a:t>
            </a:r>
            <a:r>
              <a:rPr lang="de-DE" dirty="0"/>
              <a:t>, Torben </a:t>
            </a:r>
            <a:r>
              <a:rPr lang="de-DE" dirty="0" err="1"/>
              <a:t>Wiedenhaupt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und Ansgar Kuhn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</a:t>
            </a:fld>
            <a:endParaRPr lang="de-DE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Akteure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u="sng" dirty="0"/>
              <a:t>Journalisten / Medien</a:t>
            </a:r>
          </a:p>
          <a:p>
            <a:r>
              <a:rPr lang="de-DE" dirty="0"/>
              <a:t>Objektive &amp; subjektive Berichterstattung</a:t>
            </a:r>
          </a:p>
          <a:p>
            <a:r>
              <a:rPr lang="de-DE" dirty="0"/>
              <a:t>Wähler sind auf vermittelte Informationen angewiesen</a:t>
            </a:r>
          </a:p>
          <a:p>
            <a:pPr lvl="1"/>
            <a:r>
              <a:rPr lang="de-DE" dirty="0"/>
              <a:t>Direkter Austausch nicht mehr so möglich wie früher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86E4305D-25FC-463C-9C91-4A32901B3E33}"/>
              </a:ext>
            </a:extLst>
          </p:cNvPr>
          <p:cNvSpPr/>
          <p:nvPr/>
        </p:nvSpPr>
        <p:spPr>
          <a:xfrm>
            <a:off x="6341947" y="4083918"/>
            <a:ext cx="24264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Graber / Lindemann (2018)</a:t>
            </a:r>
          </a:p>
        </p:txBody>
      </p:sp>
    </p:spTree>
    <p:extLst>
      <p:ext uri="{BB962C8B-B14F-4D97-AF65-F5344CB8AC3E}">
        <p14:creationId xmlns:p14="http://schemas.microsoft.com/office/powerpoint/2010/main" val="426102126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Akteure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u="sng" dirty="0"/>
              <a:t>Politiker &amp; Parteien</a:t>
            </a:r>
          </a:p>
          <a:p>
            <a:r>
              <a:rPr lang="de-DE" dirty="0"/>
              <a:t>Müssen zwischen relevanten &amp; unwichtigen Kommunikationskanälen unterscheiden</a:t>
            </a:r>
          </a:p>
          <a:p>
            <a:r>
              <a:rPr lang="de-DE" dirty="0"/>
              <a:t>Aktiv im Wahlkampf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4213A1C-BBBF-4FE2-8B1E-87C572A20331}"/>
              </a:ext>
            </a:extLst>
          </p:cNvPr>
          <p:cNvSpPr txBox="1"/>
          <p:nvPr/>
        </p:nvSpPr>
        <p:spPr>
          <a:xfrm>
            <a:off x="6156176" y="4152407"/>
            <a:ext cx="2818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Graber / Lindemann (2018)</a:t>
            </a:r>
          </a:p>
        </p:txBody>
      </p:sp>
    </p:spTree>
    <p:extLst>
      <p:ext uri="{BB962C8B-B14F-4D97-AF65-F5344CB8AC3E}">
        <p14:creationId xmlns:p14="http://schemas.microsoft.com/office/powerpoint/2010/main" val="3084334879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Akteure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u="sng" dirty="0"/>
              <a:t>Netzwerkbetreiber</a:t>
            </a:r>
          </a:p>
          <a:p>
            <a:pPr marL="342900" lvl="2" indent="-342900"/>
            <a:r>
              <a:rPr lang="de-DE" sz="2800" dirty="0"/>
              <a:t>versuchen Glaubwürdigkeit zu suggerieren</a:t>
            </a:r>
          </a:p>
          <a:p>
            <a:pPr marL="342900" lvl="2" indent="-342900"/>
            <a:r>
              <a:rPr lang="de-DE" sz="2800" dirty="0"/>
              <a:t>Offenlegen des Vorgehens gegen Social Bots kann negativ bei Werbekunden auswirken</a:t>
            </a:r>
          </a:p>
          <a:p>
            <a:pPr marL="342900" lvl="2" indent="-342900"/>
            <a:r>
              <a:rPr lang="de-DE" sz="2800" dirty="0"/>
              <a:t>keine Zahlen zu Bots veröffentlicht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4722BD6-1AD7-4AD2-9A8D-8DDD28289DBD}"/>
              </a:ext>
            </a:extLst>
          </p:cNvPr>
          <p:cNvSpPr txBox="1"/>
          <p:nvPr/>
        </p:nvSpPr>
        <p:spPr>
          <a:xfrm>
            <a:off x="6156176" y="4152407"/>
            <a:ext cx="2818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Egli / Rechsteiner (2017)</a:t>
            </a:r>
          </a:p>
        </p:txBody>
      </p:sp>
    </p:spTree>
    <p:extLst>
      <p:ext uri="{BB962C8B-B14F-4D97-AF65-F5344CB8AC3E}">
        <p14:creationId xmlns:p14="http://schemas.microsoft.com/office/powerpoint/2010/main" val="140778614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4400" dirty="0"/>
              <a:t>3. Einsatzstrategien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987601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Einsatzstrategien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00151"/>
            <a:ext cx="5554960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dirty="0"/>
              <a:t>Astroturfing </a:t>
            </a:r>
          </a:p>
          <a:p>
            <a:r>
              <a:rPr lang="de-DE" dirty="0"/>
              <a:t>künstliche Graswurzelbewegung</a:t>
            </a:r>
          </a:p>
          <a:p>
            <a:r>
              <a:rPr lang="de-DE" dirty="0"/>
              <a:t>viele, angebliche Einzelmeinungen zentral gesteuert</a:t>
            </a:r>
          </a:p>
          <a:p>
            <a:r>
              <a:rPr lang="de-DE" dirty="0"/>
              <a:t>soll künstlich den Eindruck erwecken, dass eine bestimmte Meinung stärkere Unterstützung erhält als es wirklich der Fall ist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0886988-E957-4DF5-8FCA-1D9B7F6B9472}"/>
              </a:ext>
            </a:extLst>
          </p:cNvPr>
          <p:cNvSpPr txBox="1"/>
          <p:nvPr/>
        </p:nvSpPr>
        <p:spPr>
          <a:xfrm>
            <a:off x="6948264" y="4155926"/>
            <a:ext cx="2195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Brachten et al. (2017)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8B15D89-2DA9-45C7-BA31-C1B1DA95D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450" y="1200151"/>
            <a:ext cx="2713334" cy="274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12836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Einsatzstrategien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00151"/>
            <a:ext cx="555496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Smoke Screening </a:t>
            </a:r>
          </a:p>
          <a:p>
            <a:r>
              <a:rPr lang="de-DE" dirty="0"/>
              <a:t>Vernebeln</a:t>
            </a:r>
          </a:p>
          <a:p>
            <a:r>
              <a:rPr lang="de-DE" dirty="0"/>
              <a:t>Mit Hashtags überfluten</a:t>
            </a:r>
          </a:p>
          <a:p>
            <a:r>
              <a:rPr lang="de-DE" dirty="0"/>
              <a:t>Verbergen, worum es wirklich geht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0886988-E957-4DF5-8FCA-1D9B7F6B9472}"/>
              </a:ext>
            </a:extLst>
          </p:cNvPr>
          <p:cNvSpPr txBox="1"/>
          <p:nvPr/>
        </p:nvSpPr>
        <p:spPr>
          <a:xfrm>
            <a:off x="6948264" y="4155926"/>
            <a:ext cx="2195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Brachten et al. (2017)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A0DF66D-0E86-410D-8A6B-C009441BE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1107201"/>
            <a:ext cx="2860220" cy="271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94451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Einsatzstrategien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00151"/>
            <a:ext cx="5050904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err="1"/>
              <a:t>Misdirection</a:t>
            </a:r>
            <a:endParaRPr lang="de-DE" b="1" dirty="0"/>
          </a:p>
          <a:p>
            <a:r>
              <a:rPr lang="de-DE" dirty="0"/>
              <a:t>Aufmerksamkeit in eine andere Richtung lenken</a:t>
            </a:r>
          </a:p>
          <a:p>
            <a:r>
              <a:rPr lang="de-DE" dirty="0"/>
              <a:t>Ein Thema unwichtig erscheinen lassen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0886988-E957-4DF5-8FCA-1D9B7F6B9472}"/>
              </a:ext>
            </a:extLst>
          </p:cNvPr>
          <p:cNvSpPr txBox="1"/>
          <p:nvPr/>
        </p:nvSpPr>
        <p:spPr>
          <a:xfrm>
            <a:off x="6948264" y="4155926"/>
            <a:ext cx="2195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Brachten et al. (2017)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9C0DCD5-246B-4C79-9A7C-6F7FA61DF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6626" y="915566"/>
            <a:ext cx="3501752" cy="311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007375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Einsatzstrategien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00151"/>
            <a:ext cx="5050904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err="1"/>
              <a:t>Spamming</a:t>
            </a:r>
            <a:endParaRPr lang="de-DE" b="1" dirty="0"/>
          </a:p>
          <a:p>
            <a:r>
              <a:rPr lang="de-DE" dirty="0"/>
              <a:t>Massenhafte Accounts/Tweets</a:t>
            </a:r>
          </a:p>
          <a:p>
            <a:r>
              <a:rPr lang="de-DE" dirty="0"/>
              <a:t>Unpolitischer Inhalt</a:t>
            </a:r>
          </a:p>
          <a:p>
            <a:r>
              <a:rPr lang="de-DE" dirty="0"/>
              <a:t>Werbung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0886988-E957-4DF5-8FCA-1D9B7F6B9472}"/>
              </a:ext>
            </a:extLst>
          </p:cNvPr>
          <p:cNvSpPr txBox="1"/>
          <p:nvPr/>
        </p:nvSpPr>
        <p:spPr>
          <a:xfrm>
            <a:off x="6948264" y="4155926"/>
            <a:ext cx="2195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Brachten et al. (2017)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7A47388-516D-4001-9D7C-DA702D1F9E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1059582"/>
            <a:ext cx="3623469" cy="272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020062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4400" dirty="0"/>
              <a:t>4. Wirkungskonstrukt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2258823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 Wirkungskonstrukt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Medienwahrheit verlangt keine Überprüfung</a:t>
            </a:r>
          </a:p>
          <a:p>
            <a:pPr lvl="1"/>
            <a:r>
              <a:rPr lang="de-DE" dirty="0"/>
              <a:t>Bilder ohne Aussagekraft schaffen dennoch Verbindung mit weitläufigen Meinungsaussagen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u="sng" dirty="0"/>
              <a:t>Befürchtung: </a:t>
            </a:r>
            <a:r>
              <a:rPr lang="de-DE" dirty="0"/>
              <a:t>zunehmender Einflussbereich von Social-Media-Propaganda, weil Social Bots nicht schnell genug erkannt werden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C38F4E3-D60F-49CE-9759-836099B4B58F}"/>
              </a:ext>
            </a:extLst>
          </p:cNvPr>
          <p:cNvSpPr txBox="1"/>
          <p:nvPr/>
        </p:nvSpPr>
        <p:spPr>
          <a:xfrm>
            <a:off x="6156176" y="4152407"/>
            <a:ext cx="3960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Graber / Lindemann (2018)</a:t>
            </a:r>
          </a:p>
        </p:txBody>
      </p:sp>
    </p:spTree>
    <p:extLst>
      <p:ext uri="{BB962C8B-B14F-4D97-AF65-F5344CB8AC3E}">
        <p14:creationId xmlns:p14="http://schemas.microsoft.com/office/powerpoint/2010/main" val="134593396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Political Bots im Wahlkampf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760E4EB2-57C4-4C5D-AF05-6A44A2CEC5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55473" y="1131590"/>
            <a:ext cx="6033054" cy="3394075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75757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 Wirkungskonstrukt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u="sng" dirty="0"/>
              <a:t>Medienwirkung</a:t>
            </a:r>
          </a:p>
          <a:p>
            <a:r>
              <a:rPr lang="de-DE" dirty="0"/>
              <a:t>Veränderung des Wissens</a:t>
            </a:r>
          </a:p>
          <a:p>
            <a:r>
              <a:rPr lang="de-DE" dirty="0"/>
              <a:t>Auswirkungen auf Emotionen</a:t>
            </a:r>
          </a:p>
          <a:p>
            <a:r>
              <a:rPr lang="de-DE" dirty="0"/>
              <a:t>Veränderung der Meinung / Einstellung</a:t>
            </a:r>
          </a:p>
          <a:p>
            <a:r>
              <a:rPr lang="de-DE" dirty="0"/>
              <a:t>Veränderung des Verhaltens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7354652" y="4083918"/>
            <a:ext cx="2664296" cy="366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Haller</a:t>
            </a:r>
            <a:r>
              <a:rPr lang="de-DE" dirty="0"/>
              <a:t> </a:t>
            </a:r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(2017)</a:t>
            </a:r>
          </a:p>
        </p:txBody>
      </p:sp>
    </p:spTree>
    <p:extLst>
      <p:ext uri="{BB962C8B-B14F-4D97-AF65-F5344CB8AC3E}">
        <p14:creationId xmlns:p14="http://schemas.microsoft.com/office/powerpoint/2010/main" val="3957588632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4400" dirty="0"/>
              <a:t>5. Messung/Aufdeckung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8295619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4095"/>
            <a:ext cx="8229600" cy="857250"/>
          </a:xfrm>
        </p:spPr>
        <p:txBody>
          <a:bodyPr>
            <a:normAutofit/>
          </a:bodyPr>
          <a:lstStyle/>
          <a:p>
            <a:r>
              <a:rPr lang="de-DE" dirty="0"/>
              <a:t>5. Messung &amp; Aufdeckung von Political Bots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22</a:t>
            </a:fld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6ACC3CFC-F589-40E6-BFDC-57A1D55CC9E5}"/>
              </a:ext>
            </a:extLst>
          </p:cNvPr>
          <p:cNvSpPr/>
          <p:nvPr/>
        </p:nvSpPr>
        <p:spPr>
          <a:xfrm>
            <a:off x="120824" y="1050949"/>
            <a:ext cx="8902352" cy="2382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Kommunikation über z.B. Facebook &amp; Twitter läuft „tertiär abstrahiert“ ab </a:t>
            </a:r>
          </a:p>
          <a:p>
            <a:pPr marL="800100" lvl="1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Die Kommunikation findet unpersönlich, zeitlich und räumlich versetzt statt</a:t>
            </a:r>
          </a:p>
          <a:p>
            <a:pPr marL="800100" lvl="1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Kommunikative Handlungen sind auf wenige Aktionen beschränkt</a:t>
            </a:r>
          </a:p>
          <a:p>
            <a:pPr algn="just">
              <a:lnSpc>
                <a:spcPct val="107000"/>
              </a:lnSpc>
            </a:pPr>
            <a:endParaRPr lang="de-D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Die Indiana University &amp; die University </a:t>
            </a:r>
            <a:r>
              <a:rPr lang="de-DE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Southern California haben zu diesem Zweck einen Algorithmus entwickelt, der Political Bots identifiziert</a:t>
            </a:r>
          </a:p>
          <a:p>
            <a:pPr marL="800100" lvl="1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ca. 9-15% aller Twitter-Profile sind Political Bots (Prognosen)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D644320-005A-4EA7-952E-B2976CF2C9FD}"/>
              </a:ext>
            </a:extLst>
          </p:cNvPr>
          <p:cNvSpPr txBox="1"/>
          <p:nvPr/>
        </p:nvSpPr>
        <p:spPr>
          <a:xfrm>
            <a:off x="7308304" y="4182934"/>
            <a:ext cx="1656184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Varol et al. (2017)</a:t>
            </a:r>
          </a:p>
        </p:txBody>
      </p:sp>
    </p:spTree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4095"/>
            <a:ext cx="8229600" cy="857250"/>
          </a:xfrm>
        </p:spPr>
        <p:txBody>
          <a:bodyPr>
            <a:normAutofit/>
          </a:bodyPr>
          <a:lstStyle/>
          <a:p>
            <a:r>
              <a:rPr lang="de-DE" dirty="0"/>
              <a:t>5. Messung &amp; Aufdeckung von Political Bots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23</a:t>
            </a:fld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6ACC3CFC-F589-40E6-BFDC-57A1D55CC9E5}"/>
              </a:ext>
            </a:extLst>
          </p:cNvPr>
          <p:cNvSpPr/>
          <p:nvPr/>
        </p:nvSpPr>
        <p:spPr>
          <a:xfrm>
            <a:off x="279402" y="3484620"/>
            <a:ext cx="85689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 1. User meta-</a:t>
            </a:r>
            <a:r>
              <a:rPr lang="de-DE" sz="11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data</a:t>
            </a:r>
            <a:r>
              <a:rPr lang="de-DE" sz="11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  2. Sentiment                         3. Friends                           4. Network                            5. Content                            6. Timing</a:t>
            </a:r>
            <a:endParaRPr lang="de-DE" sz="1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26" name="Picture 2" descr="Bildergebnis fÃ¼r user icon">
            <a:extLst>
              <a:ext uri="{FF2B5EF4-FFF2-40B4-BE49-F238E27FC236}">
                <a16:creationId xmlns:a16="http://schemas.microsoft.com/office/drawing/2014/main" id="{9FADA6A3-A1BB-4934-A0E6-5A10B95ED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64" y="2202704"/>
            <a:ext cx="1188132" cy="1188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056A479-E057-429C-97EB-DC9698B5E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415" y="2211710"/>
            <a:ext cx="1209360" cy="11791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9E07692-2031-44B5-BDD1-BA6CA115C2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094" y="2211710"/>
            <a:ext cx="1188132" cy="1188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Bildergebnis fÃ¼r network icon">
            <a:extLst>
              <a:ext uri="{FF2B5EF4-FFF2-40B4-BE49-F238E27FC236}">
                <a16:creationId xmlns:a16="http://schemas.microsoft.com/office/drawing/2014/main" id="{E20C602C-4802-4105-97BD-AA664121A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110" y="2211710"/>
            <a:ext cx="1205398" cy="11791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 descr="Bildergebnis fÃ¼r content icon">
            <a:extLst>
              <a:ext uri="{FF2B5EF4-FFF2-40B4-BE49-F238E27FC236}">
                <a16:creationId xmlns:a16="http://schemas.microsoft.com/office/drawing/2014/main" id="{CD42B217-721C-4C27-8DA8-855F0B577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054" y="2211710"/>
            <a:ext cx="1196832" cy="1196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4" name="Picture 10" descr="Bildergebnis fÃ¼r timing  icon">
            <a:extLst>
              <a:ext uri="{FF2B5EF4-FFF2-40B4-BE49-F238E27FC236}">
                <a16:creationId xmlns:a16="http://schemas.microsoft.com/office/drawing/2014/main" id="{4CA8B12B-3BBC-4BBE-A9A9-817EFAAAF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211710"/>
            <a:ext cx="1197494" cy="11974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9746C90-5DC8-4E5A-B05E-25991EA2A8D1}"/>
              </a:ext>
            </a:extLst>
          </p:cNvPr>
          <p:cNvSpPr txBox="1"/>
          <p:nvPr/>
        </p:nvSpPr>
        <p:spPr>
          <a:xfrm>
            <a:off x="227482" y="1647981"/>
            <a:ext cx="50765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Sechs Kriterien zur Bestimmung von Political Bots: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04E066A-100A-4EE1-BE51-9EE8E8AA997B}"/>
              </a:ext>
            </a:extLst>
          </p:cNvPr>
          <p:cNvSpPr txBox="1"/>
          <p:nvPr/>
        </p:nvSpPr>
        <p:spPr>
          <a:xfrm>
            <a:off x="7308304" y="4182934"/>
            <a:ext cx="1656184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Varol et al. (2017)</a:t>
            </a:r>
          </a:p>
        </p:txBody>
      </p:sp>
    </p:spTree>
    <p:extLst>
      <p:ext uri="{BB962C8B-B14F-4D97-AF65-F5344CB8AC3E}">
        <p14:creationId xmlns:p14="http://schemas.microsoft.com/office/powerpoint/2010/main" val="562196269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8409"/>
            <a:ext cx="8229600" cy="857250"/>
          </a:xfrm>
        </p:spPr>
        <p:txBody>
          <a:bodyPr>
            <a:normAutofit/>
          </a:bodyPr>
          <a:lstStyle/>
          <a:p>
            <a:r>
              <a:rPr lang="de-DE" dirty="0"/>
              <a:t>5. Messung &amp; Aufdeckung von Political Bots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24</a:t>
            </a:fld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8B421CC-4080-4DE0-BA36-C5F5438E564D}"/>
              </a:ext>
            </a:extLst>
          </p:cNvPr>
          <p:cNvSpPr txBox="1"/>
          <p:nvPr/>
        </p:nvSpPr>
        <p:spPr>
          <a:xfrm>
            <a:off x="179512" y="1013259"/>
            <a:ext cx="50765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Calibri" panose="020F0502020204030204" pitchFamily="34" charset="0"/>
                <a:cs typeface="Calibri" panose="020F0502020204030204" pitchFamily="34" charset="0"/>
              </a:rPr>
              <a:t>Schlussfolgerungen</a:t>
            </a:r>
            <a:r>
              <a:rPr lang="de-DE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1709F1E2-C32C-4FBF-B59C-08F39002A2B6}"/>
              </a:ext>
            </a:extLst>
          </p:cNvPr>
          <p:cNvSpPr/>
          <p:nvPr/>
        </p:nvSpPr>
        <p:spPr>
          <a:xfrm>
            <a:off x="179512" y="1382357"/>
            <a:ext cx="8784976" cy="3206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Political Bots = Accounts mit 50 oder mehr Tweets am Tag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Allerdings könnten dies auch sog. „Heavy User“ sein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de-D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Die Studie räumt auch ein, dass ihr Algorithmus keine vollständige Absicherung gewährleistet!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de-DE" sz="1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Schnelle Entwicklung von KI dürfte Erkennungsraten von Political Bots erschweren 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Hohe Zahl von Beiträgen in sozialen Netzwerken sorgt für „Gleichgültigkeit“ des Nutzers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BBBAFC6-839C-400C-90E4-1B5E37C3A108}"/>
              </a:ext>
            </a:extLst>
          </p:cNvPr>
          <p:cNvSpPr txBox="1"/>
          <p:nvPr/>
        </p:nvSpPr>
        <p:spPr>
          <a:xfrm>
            <a:off x="7308304" y="4182934"/>
            <a:ext cx="1656184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Varol et al. (2017)</a:t>
            </a:r>
          </a:p>
        </p:txBody>
      </p:sp>
    </p:spTree>
    <p:extLst>
      <p:ext uri="{BB962C8B-B14F-4D97-AF65-F5344CB8AC3E}">
        <p14:creationId xmlns:p14="http://schemas.microsoft.com/office/powerpoint/2010/main" val="3485763020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4400" dirty="0"/>
              <a:t>6. Anwendungsbeispiele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5469919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4095"/>
            <a:ext cx="8229600" cy="857250"/>
          </a:xfrm>
        </p:spPr>
        <p:txBody>
          <a:bodyPr>
            <a:normAutofit/>
          </a:bodyPr>
          <a:lstStyle/>
          <a:p>
            <a:r>
              <a:rPr lang="de-DE" dirty="0"/>
              <a:t>6. Anwendungsbeispiele von Political Bots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26</a:t>
            </a:fld>
            <a:endParaRPr lang="de-DE"/>
          </a:p>
        </p:txBody>
      </p:sp>
      <p:pic>
        <p:nvPicPr>
          <p:cNvPr id="4098" name="Picture 2" descr="Bildergebnis fÃ¼r brexit">
            <a:extLst>
              <a:ext uri="{FF2B5EF4-FFF2-40B4-BE49-F238E27FC236}">
                <a16:creationId xmlns:a16="http://schemas.microsoft.com/office/drawing/2014/main" id="{81362277-92D4-44C0-A436-FCAD1B876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142" y="1268575"/>
            <a:ext cx="2470346" cy="15802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07394E38-D171-47FB-A2F2-D02B28CB331A}"/>
              </a:ext>
            </a:extLst>
          </p:cNvPr>
          <p:cNvSpPr txBox="1"/>
          <p:nvPr/>
        </p:nvSpPr>
        <p:spPr>
          <a:xfrm>
            <a:off x="6145139" y="2854567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„Brexit“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8CA24D2-6758-4436-843D-24685DFE8447}"/>
              </a:ext>
            </a:extLst>
          </p:cNvPr>
          <p:cNvSpPr/>
          <p:nvPr/>
        </p:nvSpPr>
        <p:spPr>
          <a:xfrm>
            <a:off x="168112" y="1307108"/>
            <a:ext cx="5832648" cy="1199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795.000 Accounts verschickten vom 10. Juni bis 11. Juli 2016 rund zehn Millionen Tweets</a:t>
            </a:r>
          </a:p>
          <a:p>
            <a:pPr marL="285750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13.500 Konten bauten Political Bot-Netzwerk auf und waren somit „gefälscht“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E1738DA-5B00-4918-AD96-9240EE675472}"/>
              </a:ext>
            </a:extLst>
          </p:cNvPr>
          <p:cNvSpPr/>
          <p:nvPr/>
        </p:nvSpPr>
        <p:spPr>
          <a:xfrm>
            <a:off x="187172" y="2756401"/>
            <a:ext cx="8784976" cy="1216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Stärkere Unterstützung für "</a:t>
            </a:r>
            <a:r>
              <a:rPr lang="de-DE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Leave</a:t>
            </a:r>
            <a:r>
              <a:rPr 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"-Lager</a:t>
            </a:r>
          </a:p>
          <a:p>
            <a:pPr marL="285750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de-DE" dirty="0"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285750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Über 26.000 Accounts änderten Benutzernamen direkt nach Schließung der Wahllokale</a:t>
            </a:r>
          </a:p>
          <a:p>
            <a:pPr marL="285750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5% aller EU-Referendum-</a:t>
            </a:r>
            <a:r>
              <a:rPr lang="de-DE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Tweeter</a:t>
            </a:r>
            <a:r>
              <a:rPr 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 wurden entfernt oder tauchten mit neuem Namen auf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0156098-E46A-4EEE-9245-BAC5A03D1AC7}"/>
              </a:ext>
            </a:extLst>
          </p:cNvPr>
          <p:cNvSpPr txBox="1"/>
          <p:nvPr/>
        </p:nvSpPr>
        <p:spPr>
          <a:xfrm>
            <a:off x="6732240" y="4182934"/>
            <a:ext cx="2232248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Bastos / </a:t>
            </a:r>
            <a:r>
              <a:rPr lang="de-DE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Mercea</a:t>
            </a:r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(2019)</a:t>
            </a:r>
          </a:p>
        </p:txBody>
      </p:sp>
    </p:spTree>
    <p:extLst>
      <p:ext uri="{BB962C8B-B14F-4D97-AF65-F5344CB8AC3E}">
        <p14:creationId xmlns:p14="http://schemas.microsoft.com/office/powerpoint/2010/main" val="1800594346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ildergebnis fÃ¼r krim krise">
            <a:extLst>
              <a:ext uri="{FF2B5EF4-FFF2-40B4-BE49-F238E27FC236}">
                <a16:creationId xmlns:a16="http://schemas.microsoft.com/office/drawing/2014/main" id="{E63FD6E7-B7CF-4829-9756-280E4F330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425" y="1158651"/>
            <a:ext cx="2410163" cy="15417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27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253B4292-FB50-4111-A0CA-874AE48DD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4095"/>
            <a:ext cx="8229600" cy="857250"/>
          </a:xfrm>
        </p:spPr>
        <p:txBody>
          <a:bodyPr>
            <a:normAutofit/>
          </a:bodyPr>
          <a:lstStyle/>
          <a:p>
            <a:r>
              <a:rPr lang="de-DE" dirty="0"/>
              <a:t>6. Anwendungsbeispiele von Political Bots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F234DD0-C6D4-4C12-97C3-9D1D1DFE24CF}"/>
              </a:ext>
            </a:extLst>
          </p:cNvPr>
          <p:cNvSpPr/>
          <p:nvPr/>
        </p:nvSpPr>
        <p:spPr>
          <a:xfrm>
            <a:off x="206613" y="1137309"/>
            <a:ext cx="5794539" cy="1199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15.000 Accounts mit durchschnitt. 60.000 Tweets täglich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Inhalte richten sich an junge Männer in der Ukraine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Regelmäßige Einstreuung von Falschmeldungen durch rechten Sektor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EB23D118-2B9C-4D25-8569-AF7648EFF35A}"/>
              </a:ext>
            </a:extLst>
          </p:cNvPr>
          <p:cNvSpPr/>
          <p:nvPr/>
        </p:nvSpPr>
        <p:spPr>
          <a:xfrm>
            <a:off x="206613" y="2401951"/>
            <a:ext cx="8708758" cy="1479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Verschiedene Strategien der Manipulation:</a:t>
            </a: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Bewusste Benutzung von Schlagwörtern </a:t>
            </a: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Strategische Verbreitung von Falschinformationen</a:t>
            </a:r>
          </a:p>
          <a:p>
            <a:pPr marL="742950" lvl="1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Verfälschung von Trends durch „Popularisierung“ bestimmter Hashtags</a:t>
            </a: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de-DE" sz="1700" dirty="0">
                <a:latin typeface="Calibri" panose="020F0502020204030204" pitchFamily="34" charset="0"/>
                <a:cs typeface="Calibri" panose="020F0502020204030204" pitchFamily="34" charset="0"/>
              </a:rPr>
              <a:t>Das gezielte Folgen von Ukraine-Politikern, um ihre eigene Reichweite zu erhöhen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E0F215B-5453-466F-9120-7248EC61E1E1}"/>
              </a:ext>
            </a:extLst>
          </p:cNvPr>
          <p:cNvSpPr txBox="1"/>
          <p:nvPr/>
        </p:nvSpPr>
        <p:spPr>
          <a:xfrm>
            <a:off x="6445622" y="2758677"/>
            <a:ext cx="2467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Die „Krimkrise“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7B5E7EF-9355-4246-8BC1-C9E9330FC97D}"/>
              </a:ext>
            </a:extLst>
          </p:cNvPr>
          <p:cNvSpPr txBox="1"/>
          <p:nvPr/>
        </p:nvSpPr>
        <p:spPr>
          <a:xfrm>
            <a:off x="7236296" y="4182934"/>
            <a:ext cx="1728192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Hegelich</a:t>
            </a:r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(2016)</a:t>
            </a:r>
          </a:p>
        </p:txBody>
      </p:sp>
    </p:spTree>
    <p:extLst>
      <p:ext uri="{BB962C8B-B14F-4D97-AF65-F5344CB8AC3E}">
        <p14:creationId xmlns:p14="http://schemas.microsoft.com/office/powerpoint/2010/main" val="287095915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ildergebnis fÃ¼r krim krise">
            <a:extLst>
              <a:ext uri="{FF2B5EF4-FFF2-40B4-BE49-F238E27FC236}">
                <a16:creationId xmlns:a16="http://schemas.microsoft.com/office/drawing/2014/main" id="{E63FD6E7-B7CF-4829-9756-280E4F330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425" y="1158651"/>
            <a:ext cx="2410163" cy="15417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28</a:t>
            </a:fld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253B4292-FB50-4111-A0CA-874AE48DD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4095"/>
            <a:ext cx="8229600" cy="857250"/>
          </a:xfrm>
        </p:spPr>
        <p:txBody>
          <a:bodyPr>
            <a:normAutofit/>
          </a:bodyPr>
          <a:lstStyle/>
          <a:p>
            <a:r>
              <a:rPr lang="de-DE" dirty="0"/>
              <a:t>6. Anwendungsbeispiele von Political Bots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E0F215B-5453-466F-9120-7248EC61E1E1}"/>
              </a:ext>
            </a:extLst>
          </p:cNvPr>
          <p:cNvSpPr txBox="1"/>
          <p:nvPr/>
        </p:nvSpPr>
        <p:spPr>
          <a:xfrm>
            <a:off x="6445622" y="2758677"/>
            <a:ext cx="2467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Die „Krimkrise“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7B5E7EF-9355-4246-8BC1-C9E9330FC97D}"/>
              </a:ext>
            </a:extLst>
          </p:cNvPr>
          <p:cNvSpPr txBox="1"/>
          <p:nvPr/>
        </p:nvSpPr>
        <p:spPr>
          <a:xfrm>
            <a:off x="7236296" y="4182934"/>
            <a:ext cx="1728192" cy="33855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Hegelich</a:t>
            </a:r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(2016)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5135EA0-8CD6-485E-8309-EA41298D636C}"/>
              </a:ext>
            </a:extLst>
          </p:cNvPr>
          <p:cNvSpPr/>
          <p:nvPr/>
        </p:nvSpPr>
        <p:spPr>
          <a:xfrm>
            <a:off x="230610" y="1158651"/>
            <a:ext cx="599757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Ausweichen vor den Erkennungsalgorithmen: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Gegenseitiges Folgen führt zu ausgewogenem Verhältnis von Freunden/Followern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Postings nach zeitlichen Muster, welches Pausen und Schlafenszeiten simuliert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de-DE" sz="2200" dirty="0">
                <a:latin typeface="Calibri" panose="020F0502020204030204" pitchFamily="34" charset="0"/>
                <a:cs typeface="Calibri" panose="020F0502020204030204" pitchFamily="34" charset="0"/>
              </a:rPr>
              <a:t>Geringfügig Abwandlung der Tweets, sodass Erkennungsprogramme erfolglos sind</a:t>
            </a:r>
          </a:p>
        </p:txBody>
      </p:sp>
    </p:spTree>
    <p:extLst>
      <p:ext uri="{BB962C8B-B14F-4D97-AF65-F5344CB8AC3E}">
        <p14:creationId xmlns:p14="http://schemas.microsoft.com/office/powerpoint/2010/main" val="2126771175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4400" dirty="0"/>
              <a:t>7. Political Bots in Deutschland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390074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394472"/>
          </a:xfrm>
        </p:spPr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de-DE" dirty="0"/>
              <a:t>Grundlagen</a:t>
            </a:r>
          </a:p>
          <a:p>
            <a:pPr marL="514350" lvl="0" indent="-514350">
              <a:buFont typeface="+mj-lt"/>
              <a:buAutoNum type="arabicPeriod"/>
            </a:pPr>
            <a:r>
              <a:rPr lang="de-DE" dirty="0"/>
              <a:t>Akteure</a:t>
            </a:r>
          </a:p>
          <a:p>
            <a:pPr marL="514350" lvl="0" indent="-514350">
              <a:buFont typeface="+mj-lt"/>
              <a:buAutoNum type="arabicPeriod"/>
            </a:pPr>
            <a:r>
              <a:rPr lang="de-DE" dirty="0"/>
              <a:t>Einsatzstrategien</a:t>
            </a:r>
          </a:p>
          <a:p>
            <a:pPr marL="514350" lvl="0" indent="-514350">
              <a:buFont typeface="+mj-lt"/>
              <a:buAutoNum type="arabicPeriod"/>
            </a:pPr>
            <a:r>
              <a:rPr lang="de-DE" dirty="0"/>
              <a:t>Wirkungskonstrukt</a:t>
            </a:r>
          </a:p>
          <a:p>
            <a:pPr marL="514350" lvl="0" indent="-514350">
              <a:buFont typeface="+mj-lt"/>
              <a:buAutoNum type="arabicPeriod"/>
            </a:pPr>
            <a:r>
              <a:rPr lang="de-DE" dirty="0"/>
              <a:t>Messung/Aufdeckung</a:t>
            </a:r>
          </a:p>
          <a:p>
            <a:pPr marL="514350" lvl="0" indent="-514350">
              <a:buFont typeface="+mj-lt"/>
              <a:buAutoNum type="arabicPeriod"/>
            </a:pPr>
            <a:r>
              <a:rPr lang="de-DE" dirty="0"/>
              <a:t>Anwendungsbeispiele</a:t>
            </a:r>
            <a:endParaRPr lang="de-DE" b="1" dirty="0"/>
          </a:p>
          <a:p>
            <a:pPr marL="514350" lvl="0" indent="-514350">
              <a:buFont typeface="+mj-lt"/>
              <a:buAutoNum type="arabicPeriod"/>
            </a:pPr>
            <a:r>
              <a:rPr lang="de-DE" dirty="0"/>
              <a:t>Political Bots in Deutschland </a:t>
            </a:r>
          </a:p>
          <a:p>
            <a:pPr marL="514350" lvl="0" indent="-514350">
              <a:buFont typeface="+mj-lt"/>
              <a:buAutoNum type="arabicPeriod"/>
            </a:pPr>
            <a:r>
              <a:rPr lang="de-DE" dirty="0"/>
              <a:t>Ergebnis und Ausblick</a:t>
            </a:r>
          </a:p>
          <a:p>
            <a:pPr marL="514350" lvl="0" indent="-514350">
              <a:buFont typeface="+mj-lt"/>
              <a:buAutoNum type="arabicPeriod"/>
            </a:pPr>
            <a:r>
              <a:rPr lang="de-DE" dirty="0"/>
              <a:t>Diskussion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16265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7. Political Bots in Deutschland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Untersuchungen bei deutschen Wahlen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Bundespräsidentenwahl 2017</a:t>
            </a:r>
          </a:p>
          <a:p>
            <a:r>
              <a:rPr lang="de-DE" dirty="0"/>
              <a:t>Landtagswahl NRW 2017</a:t>
            </a:r>
          </a:p>
          <a:p>
            <a:r>
              <a:rPr lang="de-DE" dirty="0"/>
              <a:t>Bundestagswahl 2017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3524171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7. Political Bots in Deutschland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Ergebnis</a:t>
            </a:r>
          </a:p>
          <a:p>
            <a:r>
              <a:rPr lang="de-DE" dirty="0"/>
              <a:t>Anteil von Political Bots auf 9,9 % gestiegen, aber Anteil der aktiven Accounts unverändert (1,4 %)</a:t>
            </a:r>
          </a:p>
          <a:p>
            <a:r>
              <a:rPr lang="de-DE" dirty="0"/>
              <a:t>AfD mit höchsten Anteil aktiver Accounts</a:t>
            </a:r>
          </a:p>
          <a:p>
            <a:r>
              <a:rPr lang="de-DE" dirty="0"/>
              <a:t>keine politische Strategie, nur Spam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31</a:t>
            </a:fld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430D95E3-0485-4223-A0A4-C36021CE0D14}"/>
              </a:ext>
            </a:extLst>
          </p:cNvPr>
          <p:cNvSpPr/>
          <p:nvPr/>
        </p:nvSpPr>
        <p:spPr>
          <a:xfrm>
            <a:off x="6931878" y="3554514"/>
            <a:ext cx="19597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Brachten et al. (2017)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B661DD5-0DF0-4CA8-97D8-F2AE1415AE1D}"/>
              </a:ext>
            </a:extLst>
          </p:cNvPr>
          <p:cNvSpPr/>
          <p:nvPr/>
        </p:nvSpPr>
        <p:spPr>
          <a:xfrm>
            <a:off x="6817744" y="2996537"/>
            <a:ext cx="20739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Keller / </a:t>
            </a:r>
            <a:r>
              <a:rPr lang="de-DE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Klingern</a:t>
            </a:r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(2019)</a:t>
            </a:r>
          </a:p>
        </p:txBody>
      </p:sp>
    </p:spTree>
    <p:extLst>
      <p:ext uri="{BB962C8B-B14F-4D97-AF65-F5344CB8AC3E}">
        <p14:creationId xmlns:p14="http://schemas.microsoft.com/office/powerpoint/2010/main" val="2786569945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7. Political Bots in Deutschland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Ergebnis</a:t>
            </a:r>
          </a:p>
          <a:p>
            <a:r>
              <a:rPr lang="de-DE" dirty="0"/>
              <a:t>Mehr hochaktive, automatisierte Accounts und Fake Follower als wirkliche Political Bots</a:t>
            </a:r>
          </a:p>
          <a:p>
            <a:r>
              <a:rPr lang="de-DE" dirty="0"/>
              <a:t>Keine relevante Anzahl von „Meinungsrobotern“</a:t>
            </a:r>
          </a:p>
          <a:p>
            <a:r>
              <a:rPr lang="de-DE" dirty="0"/>
              <a:t>Mehr Retweets statt eigener Inhalte</a:t>
            </a:r>
          </a:p>
          <a:p>
            <a:r>
              <a:rPr lang="de-DE" dirty="0"/>
              <a:t>Kaum messbarer Einfluss aufs Wahlergebnis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32</a:t>
            </a:fld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A72E286F-D98A-4F78-B5B4-F2A665A9A8B7}"/>
              </a:ext>
            </a:extLst>
          </p:cNvPr>
          <p:cNvSpPr/>
          <p:nvPr/>
        </p:nvSpPr>
        <p:spPr>
          <a:xfrm>
            <a:off x="7380312" y="4137073"/>
            <a:ext cx="14558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Neudert (2017)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E5618693-80F3-42D2-9640-9A2704F134FE}"/>
              </a:ext>
            </a:extLst>
          </p:cNvPr>
          <p:cNvSpPr/>
          <p:nvPr/>
        </p:nvSpPr>
        <p:spPr>
          <a:xfrm>
            <a:off x="7416113" y="3003798"/>
            <a:ext cx="13199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Reuter (2017)</a:t>
            </a:r>
          </a:p>
        </p:txBody>
      </p:sp>
    </p:spTree>
    <p:extLst>
      <p:ext uri="{BB962C8B-B14F-4D97-AF65-F5344CB8AC3E}">
        <p14:creationId xmlns:p14="http://schemas.microsoft.com/office/powerpoint/2010/main" val="794051795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7. Political Bots in Deutschland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Status der Political Bots in Deutschland niedrig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mögliche Gründe:</a:t>
            </a:r>
          </a:p>
          <a:p>
            <a:r>
              <a:rPr lang="de-DE" dirty="0"/>
              <a:t>Mediennutzung</a:t>
            </a:r>
          </a:p>
          <a:p>
            <a:r>
              <a:rPr lang="de-DE" dirty="0"/>
              <a:t>Parteistrukturen</a:t>
            </a:r>
          </a:p>
          <a:p>
            <a:r>
              <a:rPr lang="de-DE" dirty="0"/>
              <a:t>Wahlsystem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1797731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7. Political Bots in Deutschland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Mediennutzung</a:t>
            </a:r>
          </a:p>
          <a:p>
            <a:r>
              <a:rPr lang="en-US" dirty="0"/>
              <a:t>Deutsche Twittersphäre ist hauptsächlich bevölkert </a:t>
            </a:r>
            <a:r>
              <a:rPr lang="en-US" dirty="0" err="1"/>
              <a:t>mit</a:t>
            </a:r>
            <a:r>
              <a:rPr lang="en-US" dirty="0"/>
              <a:t> Politikern, Journalisten und Intellektuellen </a:t>
            </a:r>
            <a:endParaRPr lang="de-DE" dirty="0"/>
          </a:p>
          <a:p>
            <a:r>
              <a:rPr lang="de-DE" dirty="0"/>
              <a:t>Twitter für politisches Agenda-Setting untergeordnete Rolle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34</a:t>
            </a:fld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4A5F2071-116B-4380-B7A2-434A8CF48FCA}"/>
              </a:ext>
            </a:extLst>
          </p:cNvPr>
          <p:cNvSpPr/>
          <p:nvPr/>
        </p:nvSpPr>
        <p:spPr>
          <a:xfrm>
            <a:off x="7380312" y="3606529"/>
            <a:ext cx="14250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Puscher (2017)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5062C376-FC1A-420F-A81A-18F4E23887AE}"/>
              </a:ext>
            </a:extLst>
          </p:cNvPr>
          <p:cNvSpPr/>
          <p:nvPr/>
        </p:nvSpPr>
        <p:spPr>
          <a:xfrm>
            <a:off x="6708103" y="2499742"/>
            <a:ext cx="26139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Neuberger et al. (2014)</a:t>
            </a:r>
          </a:p>
        </p:txBody>
      </p:sp>
    </p:spTree>
    <p:extLst>
      <p:ext uri="{BB962C8B-B14F-4D97-AF65-F5344CB8AC3E}">
        <p14:creationId xmlns:p14="http://schemas.microsoft.com/office/powerpoint/2010/main" val="1970133130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7. Political Bots in Deutschland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dirty="0"/>
              <a:t>Parteistrukturen</a:t>
            </a:r>
          </a:p>
          <a:p>
            <a:r>
              <a:rPr lang="de-DE" dirty="0"/>
              <a:t>wenig Budget für Online-Wahlkampf</a:t>
            </a:r>
          </a:p>
          <a:p>
            <a:r>
              <a:rPr lang="de-DE" dirty="0"/>
              <a:t>weniger Daten über Wahlberechtigte als z.B. in USA</a:t>
            </a:r>
          </a:p>
          <a:p>
            <a:r>
              <a:rPr lang="de-DE" dirty="0"/>
              <a:t>schwächere Parteistrukturen in USA, daher schnellere Einbindung digitaler Technologie, keine festgefahrenen Prozesse oder Strukturen wie in Deutschland</a:t>
            </a:r>
          </a:p>
          <a:p>
            <a:r>
              <a:rPr lang="de-DE" dirty="0"/>
              <a:t>für neue Parteien ist digitale Technologie zentraler, können diese von Anfang an aufbauen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35</a:t>
            </a:fld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C83080D8-696A-43E1-8386-BE93A4ED380F}"/>
              </a:ext>
            </a:extLst>
          </p:cNvPr>
          <p:cNvSpPr/>
          <p:nvPr/>
        </p:nvSpPr>
        <p:spPr>
          <a:xfrm>
            <a:off x="7423748" y="4083918"/>
            <a:ext cx="14943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Jungherr</a:t>
            </a:r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(2017)</a:t>
            </a:r>
          </a:p>
        </p:txBody>
      </p:sp>
    </p:spTree>
    <p:extLst>
      <p:ext uri="{BB962C8B-B14F-4D97-AF65-F5344CB8AC3E}">
        <p14:creationId xmlns:p14="http://schemas.microsoft.com/office/powerpoint/2010/main" val="3034965367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7. Political Bots in Deutschland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Wahlsystem</a:t>
            </a:r>
          </a:p>
          <a:p>
            <a:r>
              <a:rPr lang="de-DE" dirty="0"/>
              <a:t>Indirekte Demokratie</a:t>
            </a:r>
          </a:p>
          <a:p>
            <a:r>
              <a:rPr lang="de-DE" dirty="0"/>
              <a:t>Kein Personenwahlkampf (US-Wahl)</a:t>
            </a:r>
          </a:p>
          <a:p>
            <a:r>
              <a:rPr lang="de-DE" dirty="0"/>
              <a:t>keine dichotome Entscheidung (Brexit, Krim)</a:t>
            </a:r>
          </a:p>
          <a:p>
            <a:endParaRPr lang="de-DE" dirty="0"/>
          </a:p>
          <a:p>
            <a:pPr marL="0" indent="0">
              <a:buNone/>
            </a:pPr>
            <a:endParaRPr lang="de-DE" b="1" dirty="0"/>
          </a:p>
          <a:p>
            <a:endParaRPr lang="de-DE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8679445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4400" dirty="0"/>
              <a:t>8. Ergebnis und Ausblick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1657543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8. Ergebnis und Ausblick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3FC17466-ED94-4E39-83E2-1AE2D78138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87624" y="915566"/>
            <a:ext cx="6812947" cy="3667919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38</a:t>
            </a:fld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7DDA98C-20DE-460D-8A77-D4863DE68203}"/>
              </a:ext>
            </a:extLst>
          </p:cNvPr>
          <p:cNvSpPr/>
          <p:nvPr/>
        </p:nvSpPr>
        <p:spPr>
          <a:xfrm>
            <a:off x="6562711" y="4214153"/>
            <a:ext cx="23868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Bradshaw / Howard (2018)</a:t>
            </a:r>
          </a:p>
        </p:txBody>
      </p:sp>
    </p:spTree>
    <p:extLst>
      <p:ext uri="{BB962C8B-B14F-4D97-AF65-F5344CB8AC3E}">
        <p14:creationId xmlns:p14="http://schemas.microsoft.com/office/powerpoint/2010/main" val="2598808922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8. Ergebnis und Ausblick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Einfluss in Deutschland marginal, Sensibilisierung hoch</a:t>
            </a:r>
          </a:p>
          <a:p>
            <a:r>
              <a:rPr lang="de-DE" dirty="0"/>
              <a:t>Tatsächlicher politische Einfluss automatisch erstellter Beiträge nicht so groß, wie er von den Medien gemacht wurde</a:t>
            </a:r>
          </a:p>
          <a:p>
            <a:r>
              <a:rPr lang="de-DE" dirty="0"/>
              <a:t>Eher automatisierte Accounts statt „echter“ künstlicher Intelligenz</a:t>
            </a:r>
          </a:p>
          <a:p>
            <a:r>
              <a:rPr lang="de-DE" dirty="0"/>
              <a:t>Größeres Vorkommen in Ländern mit Twitter</a:t>
            </a:r>
            <a:br>
              <a:rPr lang="de-DE" dirty="0"/>
            </a:br>
            <a:r>
              <a:rPr lang="de-DE" dirty="0"/>
              <a:t>als Massenmedium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39</a:t>
            </a:fld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4CD01765-B4EA-4B64-BBE6-D56A86373D64}"/>
              </a:ext>
            </a:extLst>
          </p:cNvPr>
          <p:cNvSpPr/>
          <p:nvPr/>
        </p:nvSpPr>
        <p:spPr>
          <a:xfrm>
            <a:off x="7380312" y="4152407"/>
            <a:ext cx="1800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Jungherr</a:t>
            </a:r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(2017)</a:t>
            </a:r>
          </a:p>
        </p:txBody>
      </p:sp>
    </p:spTree>
    <p:extLst>
      <p:ext uri="{BB962C8B-B14F-4D97-AF65-F5344CB8AC3E}">
        <p14:creationId xmlns:p14="http://schemas.microsoft.com/office/powerpoint/2010/main" val="221714029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4400" dirty="0"/>
              <a:t>1. Grundlagen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6416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8. Ergebnis und Ausblick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b="1" dirty="0"/>
              <a:t>Gefahren</a:t>
            </a:r>
            <a:endParaRPr lang="de-DE" dirty="0"/>
          </a:p>
          <a:p>
            <a:r>
              <a:rPr lang="de-DE" dirty="0"/>
              <a:t>Künstliche Intelligenz entwickelt sich schneller als die Gegenmaßnahmen </a:t>
            </a:r>
          </a:p>
          <a:p>
            <a:r>
              <a:rPr lang="de-DE" dirty="0"/>
              <a:t>Vermehren sich Bots überproportional, können sie Plattformen „lahmlegen“, weil Nutzer keinen Sinn sehen, nur noch Maschinen als Gesprächspartner zu haben</a:t>
            </a:r>
          </a:p>
          <a:p>
            <a:r>
              <a:rPr lang="de-DE" dirty="0"/>
              <a:t>Trends fließen in politische Entscheidungsprozesse ein, Politiker gehen auf Trends ein, auch wenn diese ohne Bots nicht entstanden wären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40</a:t>
            </a:fld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C83080D8-696A-43E1-8386-BE93A4ED380F}"/>
              </a:ext>
            </a:extLst>
          </p:cNvPr>
          <p:cNvSpPr/>
          <p:nvPr/>
        </p:nvSpPr>
        <p:spPr>
          <a:xfrm>
            <a:off x="7423748" y="4083918"/>
            <a:ext cx="14768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Hegelich</a:t>
            </a:r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(2016)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556E605-3406-4386-9BE2-51B19664AF1D}"/>
              </a:ext>
            </a:extLst>
          </p:cNvPr>
          <p:cNvSpPr/>
          <p:nvPr/>
        </p:nvSpPr>
        <p:spPr>
          <a:xfrm>
            <a:off x="6840225" y="1978325"/>
            <a:ext cx="20739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Keller / </a:t>
            </a:r>
            <a:r>
              <a:rPr lang="de-DE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Klingern</a:t>
            </a:r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(2019)</a:t>
            </a:r>
          </a:p>
        </p:txBody>
      </p:sp>
    </p:spTree>
    <p:extLst>
      <p:ext uri="{BB962C8B-B14F-4D97-AF65-F5344CB8AC3E}">
        <p14:creationId xmlns:p14="http://schemas.microsoft.com/office/powerpoint/2010/main" val="4019387667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8. Ergebnis und Ausblick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Gefahren</a:t>
            </a:r>
            <a:endParaRPr lang="de-DE" dirty="0"/>
          </a:p>
          <a:p>
            <a:r>
              <a:rPr lang="de-DE" dirty="0"/>
              <a:t>Es gibt stille </a:t>
            </a:r>
            <a:r>
              <a:rPr lang="de-DE" dirty="0" err="1"/>
              <a:t>Botnetzwerke</a:t>
            </a:r>
            <a:r>
              <a:rPr lang="de-DE" dirty="0"/>
              <a:t>, die jederzeit aktiviert werden können</a:t>
            </a:r>
          </a:p>
          <a:p>
            <a:r>
              <a:rPr lang="de-DE" dirty="0"/>
              <a:t>Wenn Bots Politiker, Journalisten oder Prominente durchdringen, bekommen sie Reichweite UND Glaubwürdigkeit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41</a:t>
            </a:fld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276571B-B5EF-4C36-BA77-0D8CACEE77D7}"/>
              </a:ext>
            </a:extLst>
          </p:cNvPr>
          <p:cNvSpPr/>
          <p:nvPr/>
        </p:nvSpPr>
        <p:spPr>
          <a:xfrm>
            <a:off x="7236296" y="3910333"/>
            <a:ext cx="14558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Neudert (2017)</a:t>
            </a:r>
          </a:p>
        </p:txBody>
      </p:sp>
    </p:spTree>
    <p:extLst>
      <p:ext uri="{BB962C8B-B14F-4D97-AF65-F5344CB8AC3E}">
        <p14:creationId xmlns:p14="http://schemas.microsoft.com/office/powerpoint/2010/main" val="868670515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8. Ergebnis und Ausblick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 dirty="0"/>
              <a:t>Zukünftige Studien sollten untersuchen, wie User merken, ob sie mit Bots interagieren und wie Journalisten Political Bots covern</a:t>
            </a:r>
          </a:p>
          <a:p>
            <a:pPr lvl="0"/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42</a:t>
            </a:fld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E9ADF4E-90B1-4EAF-B664-719BF3EC0493}"/>
              </a:ext>
            </a:extLst>
          </p:cNvPr>
          <p:cNvSpPr/>
          <p:nvPr/>
        </p:nvSpPr>
        <p:spPr>
          <a:xfrm>
            <a:off x="6804248" y="2231313"/>
            <a:ext cx="20739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Keller / </a:t>
            </a:r>
            <a:r>
              <a:rPr lang="de-DE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Klingern</a:t>
            </a:r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(2019)</a:t>
            </a:r>
          </a:p>
        </p:txBody>
      </p:sp>
    </p:spTree>
    <p:extLst>
      <p:ext uri="{BB962C8B-B14F-4D97-AF65-F5344CB8AC3E}">
        <p14:creationId xmlns:p14="http://schemas.microsoft.com/office/powerpoint/2010/main" val="3487071392"/>
      </p:ext>
    </p:extLst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4400" dirty="0"/>
              <a:t>9. Diskussion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43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945082"/>
      </p:ext>
    </p:extLst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Diskussion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/>
              <a:t>Werden Bots als Multiplikatoren zukünftig einen größeren Einfluss haben?</a:t>
            </a:r>
          </a:p>
          <a:p>
            <a:r>
              <a:rPr lang="de-DE" dirty="0"/>
              <a:t>Reelle Gefahr der demokratischen Meinungsbildung?</a:t>
            </a:r>
          </a:p>
          <a:p>
            <a:r>
              <a:rPr lang="de-DE" dirty="0"/>
              <a:t>Genügt die Selbstregulierung der Akteure in der demokratischen Meinungsbildung? Oder bedarf es staatlicher Regulierung?</a:t>
            </a:r>
          </a:p>
          <a:p>
            <a:r>
              <a:rPr lang="de-DE" dirty="0"/>
              <a:t>Verbote, Regeln, Normen für Bots? Code </a:t>
            </a:r>
            <a:r>
              <a:rPr lang="de-DE" dirty="0" err="1"/>
              <a:t>of</a:t>
            </a:r>
            <a:r>
              <a:rPr lang="de-DE" dirty="0"/>
              <a:t> Conduct?</a:t>
            </a:r>
          </a:p>
          <a:p>
            <a:r>
              <a:rPr lang="de-DE" dirty="0"/>
              <a:t>Wie gestaltet sich die Urheberschaft von Bots? Gibt es einen grundrechtlichen Schutz des Programmierers?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2453443"/>
      </p:ext>
    </p:extLst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de-DE" sz="4400" dirty="0"/>
              <a:t>Vielen Dank für die Aufmerksamkeit.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45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0401469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Quellen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771550"/>
            <a:ext cx="8229600" cy="3394472"/>
          </a:xfrm>
        </p:spPr>
        <p:txBody>
          <a:bodyPr>
            <a:normAutofit fontScale="25000" lnSpcReduction="20000"/>
          </a:bodyPr>
          <a:lstStyle/>
          <a:p>
            <a:endParaRPr lang="de-DE" dirty="0"/>
          </a:p>
          <a:p>
            <a:r>
              <a:rPr lang="de-DE" dirty="0"/>
              <a:t>Brachten, Florian / Stieglitz, Stefan / </a:t>
            </a:r>
            <a:r>
              <a:rPr lang="de-DE" dirty="0" err="1"/>
              <a:t>Hofeditz</a:t>
            </a:r>
            <a:r>
              <a:rPr lang="de-DE" dirty="0"/>
              <a:t>, Lennart / </a:t>
            </a:r>
            <a:r>
              <a:rPr lang="de-DE" dirty="0" err="1"/>
              <a:t>Kloppenborg</a:t>
            </a:r>
            <a:r>
              <a:rPr lang="de-DE" dirty="0"/>
              <a:t>, Katharina/ &amp; Reimann, Annette: (2017). </a:t>
            </a:r>
            <a:r>
              <a:rPr lang="de-DE" dirty="0" err="1"/>
              <a:t>Strategies</a:t>
            </a:r>
            <a:r>
              <a:rPr lang="de-DE" dirty="0"/>
              <a:t> and </a:t>
            </a:r>
            <a:r>
              <a:rPr lang="de-DE" dirty="0" err="1"/>
              <a:t>influence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social bots in a 2017 German </a:t>
            </a:r>
            <a:r>
              <a:rPr lang="de-DE" dirty="0" err="1"/>
              <a:t>state</a:t>
            </a:r>
            <a:r>
              <a:rPr lang="de-DE" dirty="0"/>
              <a:t> </a:t>
            </a:r>
            <a:r>
              <a:rPr lang="de-DE" dirty="0" err="1"/>
              <a:t>election</a:t>
            </a:r>
            <a:r>
              <a:rPr lang="de-DE" dirty="0"/>
              <a:t> ‒ A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study</a:t>
            </a:r>
            <a:r>
              <a:rPr lang="de-DE" dirty="0"/>
              <a:t> on Twitter. In: </a:t>
            </a:r>
            <a:r>
              <a:rPr lang="de-DE" dirty="0" err="1"/>
              <a:t>Proceeedings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Australasian</a:t>
            </a:r>
            <a:r>
              <a:rPr lang="de-DE" dirty="0"/>
              <a:t> Conference on Information Systems, Paper 207.</a:t>
            </a:r>
          </a:p>
          <a:p>
            <a:endParaRPr lang="de-DE" dirty="0"/>
          </a:p>
          <a:p>
            <a:r>
              <a:rPr lang="de-DE" dirty="0"/>
              <a:t>Bradshaw, Samantha, / Howard, Philip N. (2018): </a:t>
            </a:r>
            <a:r>
              <a:rPr lang="de-DE" dirty="0" err="1"/>
              <a:t>Challenging</a:t>
            </a:r>
            <a:r>
              <a:rPr lang="de-DE" dirty="0"/>
              <a:t> Truth and Trust: A Global </a:t>
            </a:r>
            <a:r>
              <a:rPr lang="de-DE" dirty="0" err="1"/>
              <a:t>Inventory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Organized</a:t>
            </a:r>
            <a:r>
              <a:rPr lang="de-DE" dirty="0"/>
              <a:t> Social Media Manipulation, Working Paper, 1, Oxford, Computational Propaganda Research Project.</a:t>
            </a:r>
          </a:p>
          <a:p>
            <a:endParaRPr lang="de-DE" dirty="0"/>
          </a:p>
          <a:p>
            <a:r>
              <a:rPr lang="de-DE" dirty="0"/>
              <a:t>Egli, Patricia / Rechsteiner, David (2017) Social Bots und Meinungsbildung in der Demokratie. In: Aktuelle Juristische Praxis (AJP/PJA), (2).</a:t>
            </a:r>
          </a:p>
          <a:p>
            <a:endParaRPr lang="de-DE" dirty="0"/>
          </a:p>
          <a:p>
            <a:r>
              <a:rPr lang="de-DE" dirty="0"/>
              <a:t>Graber, Robin / Lindemann, Thomas (2018): Neue Propaganda im Internet. Social Bots und das Prinzip sozialer Bewährtheit als Instrumente der Propaganda. In: Sachs-Hombach, Klaus / </a:t>
            </a:r>
            <a:r>
              <a:rPr lang="de-DE" dirty="0" err="1"/>
              <a:t>Zywietz</a:t>
            </a:r>
            <a:r>
              <a:rPr lang="de-DE" dirty="0"/>
              <a:t>, Bernd (Hrsg.): Fake News, Hashtags und Social Bots. Neue Methoden populistischer Propaganda. Wiesbaden. S. 51-68.</a:t>
            </a:r>
          </a:p>
          <a:p>
            <a:endParaRPr lang="de-DE" dirty="0"/>
          </a:p>
          <a:p>
            <a:r>
              <a:rPr lang="de-DE" dirty="0"/>
              <a:t>Haller, André (2017): Der Wahlkampf im Netz. Twitter, Facebook, Social Bots, Fake News und die Folgen. In: Politische Studien 474 im Fokus „Jede Stimme zählt“, Vol. 68, S. 12-21.</a:t>
            </a:r>
          </a:p>
          <a:p>
            <a:endParaRPr lang="de-DE" dirty="0"/>
          </a:p>
          <a:p>
            <a:r>
              <a:rPr lang="de-DE" dirty="0" err="1"/>
              <a:t>Hegelich</a:t>
            </a:r>
            <a:r>
              <a:rPr lang="de-DE" dirty="0"/>
              <a:t>, Simon (2016): Invasion der Meinungs-Roboter. In: Konrad Adenauer Stiftung, Analysen &amp; Argumente. September 2016, Ausgabe 22.</a:t>
            </a:r>
          </a:p>
          <a:p>
            <a:endParaRPr lang="de-DE" dirty="0"/>
          </a:p>
          <a:p>
            <a:r>
              <a:rPr lang="de-DE" dirty="0" err="1"/>
              <a:t>Jungherr</a:t>
            </a:r>
            <a:r>
              <a:rPr lang="de-DE" dirty="0"/>
              <a:t>, Andreas (2017): Einsatz digitaler Technologie im Wahlkampf. In: </a:t>
            </a:r>
            <a:r>
              <a:rPr lang="de-DE" dirty="0" err="1"/>
              <a:t>Gapski</a:t>
            </a:r>
            <a:r>
              <a:rPr lang="de-DE" dirty="0"/>
              <a:t>, Harald et al. (Hrsg.): Medienkompetenz. Herausforderung für Politik, politische Bildung und Medienbildung, Bonn: Bundeszentrale für politische Bildung, S. 92-101.</a:t>
            </a:r>
          </a:p>
          <a:p>
            <a:endParaRPr lang="de-DE" dirty="0"/>
          </a:p>
          <a:p>
            <a:r>
              <a:rPr lang="de-DE" dirty="0"/>
              <a:t>Keller, Tobias R. / Klinger, Ulrike (2019): Social bots in </a:t>
            </a:r>
            <a:r>
              <a:rPr lang="de-DE" dirty="0" err="1"/>
              <a:t>election</a:t>
            </a:r>
            <a:r>
              <a:rPr lang="de-DE" dirty="0"/>
              <a:t> </a:t>
            </a:r>
            <a:r>
              <a:rPr lang="de-DE" dirty="0" err="1"/>
              <a:t>campaigns</a:t>
            </a:r>
            <a:r>
              <a:rPr lang="de-DE" dirty="0"/>
              <a:t>: </a:t>
            </a:r>
            <a:r>
              <a:rPr lang="de-DE" dirty="0" err="1"/>
              <a:t>theoretical</a:t>
            </a:r>
            <a:r>
              <a:rPr lang="de-DE" dirty="0"/>
              <a:t>, </a:t>
            </a:r>
            <a:r>
              <a:rPr lang="de-DE" dirty="0" err="1"/>
              <a:t>empirical</a:t>
            </a:r>
            <a:r>
              <a:rPr lang="de-DE" dirty="0"/>
              <a:t>, and </a:t>
            </a:r>
            <a:r>
              <a:rPr lang="de-DE" dirty="0" err="1"/>
              <a:t>methodological</a:t>
            </a:r>
            <a:r>
              <a:rPr lang="de-DE" dirty="0"/>
              <a:t> </a:t>
            </a:r>
            <a:r>
              <a:rPr lang="de-DE" dirty="0" err="1"/>
              <a:t>implications</a:t>
            </a:r>
            <a:r>
              <a:rPr lang="de-DE" dirty="0"/>
              <a:t>. In: Political Communication, 36(1): 171-189.</a:t>
            </a:r>
          </a:p>
          <a:p>
            <a:endParaRPr lang="de-DE" dirty="0"/>
          </a:p>
          <a:p>
            <a:r>
              <a:rPr lang="de-DE" dirty="0" err="1"/>
              <a:t>Leistert</a:t>
            </a:r>
            <a:r>
              <a:rPr lang="de-DE" dirty="0"/>
              <a:t>, Oliver (2019):  Social Bots als algorithmische Piraten und als Boten einer techno-</a:t>
            </a:r>
            <a:r>
              <a:rPr lang="de-DE" dirty="0" err="1"/>
              <a:t>enviromentalen</a:t>
            </a:r>
            <a:r>
              <a:rPr lang="de-DE" dirty="0"/>
              <a:t> Handlungskraft. In: Seyfert / </a:t>
            </a:r>
            <a:r>
              <a:rPr lang="de-DE" dirty="0" err="1"/>
              <a:t>Roberge</a:t>
            </a:r>
            <a:r>
              <a:rPr lang="de-DE" dirty="0"/>
              <a:t> (Hrsg.): </a:t>
            </a:r>
            <a:r>
              <a:rPr lang="de-DE" dirty="0" err="1"/>
              <a:t>Algorithmuskulturen</a:t>
            </a:r>
            <a:r>
              <a:rPr lang="de-DE" dirty="0"/>
              <a:t>. Über die rechnerische Konstruktion der Wirklichkeit. Bielefeld.  S. 215-234.</a:t>
            </a:r>
          </a:p>
          <a:p>
            <a:endParaRPr lang="de-DE" dirty="0"/>
          </a:p>
          <a:p>
            <a:r>
              <a:rPr lang="de-DE" dirty="0"/>
              <a:t>Neudert, Lisa-Maria (2017): Computational Propaganda in Germany: A </a:t>
            </a:r>
            <a:r>
              <a:rPr lang="de-DE" dirty="0" err="1"/>
              <a:t>cautionary</a:t>
            </a:r>
            <a:r>
              <a:rPr lang="de-DE" dirty="0"/>
              <a:t> </a:t>
            </a:r>
            <a:r>
              <a:rPr lang="de-DE" dirty="0" err="1"/>
              <a:t>tale</a:t>
            </a:r>
            <a:r>
              <a:rPr lang="de-DE" dirty="0"/>
              <a:t>, Working </a:t>
            </a:r>
            <a:r>
              <a:rPr lang="de-DE" dirty="0" err="1"/>
              <a:t>paper</a:t>
            </a:r>
            <a:r>
              <a:rPr lang="de-DE" dirty="0"/>
              <a:t>, 1, Oxford, Computational Propaganda Research Project.</a:t>
            </a:r>
          </a:p>
          <a:p>
            <a:endParaRPr lang="de-DE" dirty="0"/>
          </a:p>
          <a:p>
            <a:r>
              <a:rPr lang="de-DE" dirty="0"/>
              <a:t>Neudert, Lisa-Maria / </a:t>
            </a:r>
            <a:r>
              <a:rPr lang="de-DE" dirty="0" err="1"/>
              <a:t>Kollanyi</a:t>
            </a:r>
            <a:r>
              <a:rPr lang="de-DE" dirty="0"/>
              <a:t>, </a:t>
            </a:r>
            <a:r>
              <a:rPr lang="de-DE" dirty="0" err="1"/>
              <a:t>Bence</a:t>
            </a:r>
            <a:r>
              <a:rPr lang="de-DE" dirty="0"/>
              <a:t> / Howard, Philip N. (2017): Junk News and Bots </a:t>
            </a:r>
            <a:r>
              <a:rPr lang="de-DE" dirty="0" err="1"/>
              <a:t>during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German </a:t>
            </a:r>
            <a:r>
              <a:rPr lang="de-DE" dirty="0" err="1"/>
              <a:t>Parliamentary</a:t>
            </a:r>
            <a:r>
              <a:rPr lang="de-DE" dirty="0"/>
              <a:t> </a:t>
            </a:r>
            <a:r>
              <a:rPr lang="de-DE" dirty="0" err="1"/>
              <a:t>Election</a:t>
            </a:r>
            <a:r>
              <a:rPr lang="de-DE" dirty="0"/>
              <a:t>: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German </a:t>
            </a:r>
            <a:r>
              <a:rPr lang="de-DE" dirty="0" err="1"/>
              <a:t>Voters</a:t>
            </a:r>
            <a:r>
              <a:rPr lang="de-DE" dirty="0"/>
              <a:t> Sharing </a:t>
            </a:r>
            <a:r>
              <a:rPr lang="de-DE" dirty="0" err="1"/>
              <a:t>over</a:t>
            </a:r>
            <a:r>
              <a:rPr lang="de-DE" dirty="0"/>
              <a:t> Twitter?, Data Memo 2017.7. Oxford, Computational Propaganda Research Project.</a:t>
            </a:r>
          </a:p>
          <a:p>
            <a:endParaRPr lang="de-DE" dirty="0"/>
          </a:p>
          <a:p>
            <a:r>
              <a:rPr lang="de-DE" dirty="0"/>
              <a:t>Pfaffenberger, Fabian; Adrian, Christoph; Heinrich, Philipp: Was bin ich – und wenn ja, wie viele? Identifikation und Analyse von Political Bots während des Bundestagswahlkampfs 2017 auf Twitter. In: Christina Holtz-</a:t>
            </a:r>
            <a:r>
              <a:rPr lang="de-DE" dirty="0" err="1"/>
              <a:t>Bacha</a:t>
            </a:r>
            <a:r>
              <a:rPr lang="de-DE" dirty="0"/>
              <a:t> (Hrsg.): Die (Massen-)Medien im Wahlkampf. Die Bundestagswahl 2017. Berlin Heidelberg: Springer 2019, S. 97-124.</a:t>
            </a:r>
          </a:p>
          <a:p>
            <a:endParaRPr lang="de-DE" dirty="0"/>
          </a:p>
          <a:p>
            <a:r>
              <a:rPr lang="de-DE" dirty="0"/>
              <a:t>Puscher, Frank (2017): Mein Bot, der Wahlkämpfer. In: Absatzwirtschaft 2017(6) S. 28-29.</a:t>
            </a:r>
          </a:p>
          <a:p>
            <a:endParaRPr lang="de-DE" dirty="0"/>
          </a:p>
          <a:p>
            <a:r>
              <a:rPr lang="de-DE" dirty="0"/>
              <a:t>Ross, Björn / Pilz, Laura / Cabrera, Benjamin / Brachten, Florian / </a:t>
            </a:r>
            <a:r>
              <a:rPr lang="de-DE" dirty="0" err="1"/>
              <a:t>Neubaum</a:t>
            </a:r>
            <a:r>
              <a:rPr lang="de-DE" dirty="0"/>
              <a:t>, German / Stieglitz, Stefan (2019): Are social bots a real </a:t>
            </a:r>
            <a:r>
              <a:rPr lang="de-DE" dirty="0" err="1"/>
              <a:t>threat</a:t>
            </a:r>
            <a:r>
              <a:rPr lang="de-DE" dirty="0"/>
              <a:t>? An </a:t>
            </a:r>
            <a:r>
              <a:rPr lang="de-DE" dirty="0" err="1"/>
              <a:t>agent-based</a:t>
            </a:r>
            <a:r>
              <a:rPr lang="de-DE" dirty="0"/>
              <a:t> </a:t>
            </a:r>
            <a:r>
              <a:rPr lang="de-DE" dirty="0" err="1"/>
              <a:t>model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spiral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silence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analyse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impact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manipulative </a:t>
            </a:r>
            <a:r>
              <a:rPr lang="de-DE" dirty="0" err="1"/>
              <a:t>actors</a:t>
            </a:r>
            <a:r>
              <a:rPr lang="de-DE" dirty="0"/>
              <a:t> in social </a:t>
            </a:r>
            <a:r>
              <a:rPr lang="de-DE" dirty="0" err="1"/>
              <a:t>networks</a:t>
            </a:r>
            <a:r>
              <a:rPr lang="de-DE" dirty="0"/>
              <a:t>, European Journal </a:t>
            </a:r>
            <a:r>
              <a:rPr lang="de-DE" dirty="0" err="1"/>
              <a:t>of</a:t>
            </a:r>
            <a:r>
              <a:rPr lang="de-DE" dirty="0"/>
              <a:t> Information Systems.</a:t>
            </a:r>
          </a:p>
          <a:p>
            <a:endParaRPr lang="de-DE" dirty="0"/>
          </a:p>
          <a:p>
            <a:r>
              <a:rPr lang="de-DE" dirty="0"/>
              <a:t>Steinbach, Armin (2017): Social Bots im Wahlkampf, in: ZRP 2017, 101.</a:t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46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1.1 Social Bots / Political Bots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Imitation von menschlichen Akteure</a:t>
            </a:r>
          </a:p>
          <a:p>
            <a:r>
              <a:rPr lang="de-DE" dirty="0"/>
              <a:t>Nutzung von neuen Techniken / Algorithmen</a:t>
            </a:r>
          </a:p>
          <a:p>
            <a:r>
              <a:rPr lang="de-DE" dirty="0"/>
              <a:t>Ziel: Einstellungen &amp; Verhaltensweisen der Nutzer manipulieren</a:t>
            </a:r>
          </a:p>
          <a:p>
            <a:r>
              <a:rPr lang="de-DE" dirty="0"/>
              <a:t>Keine eigene Meinung / folgen Agenda</a:t>
            </a:r>
          </a:p>
          <a:p>
            <a:r>
              <a:rPr lang="de-DE" dirty="0"/>
              <a:t>Zielen auf virtuellen Freundeskreis ab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6156176" y="4152407"/>
            <a:ext cx="3960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Graber / Lindemann (2018)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1.1 Social Bots / Political Bots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Akteur: Ausstattung mit glaubwürdigem Profil</a:t>
            </a:r>
            <a:br>
              <a:rPr lang="de-DE" dirty="0"/>
            </a:b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 von Authentizität überzeugen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Vorteil: Konstruierbarkeit von Medienwahrheiten &amp; Prinzip der sozialen Bewährtheit</a:t>
            </a:r>
          </a:p>
          <a:p>
            <a:r>
              <a:rPr lang="de-DE" dirty="0"/>
              <a:t>Einsatz im Wahlkampf </a:t>
            </a:r>
            <a:r>
              <a:rPr lang="de-DE" dirty="0">
                <a:sym typeface="Wingdings" panose="05000000000000000000" pitchFamily="2" charset="2"/>
              </a:rPr>
              <a:t> Political Bots</a:t>
            </a:r>
          </a:p>
          <a:p>
            <a:r>
              <a:rPr lang="de-DE" dirty="0">
                <a:sym typeface="Wingdings" panose="05000000000000000000" pitchFamily="2" charset="2"/>
              </a:rPr>
              <a:t>Social Bots = Propaganda?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Social Bots sind Folge des technischen Wandels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7507915" y="4157929"/>
            <a:ext cx="1619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Leistert</a:t>
            </a:r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(2017)</a:t>
            </a:r>
          </a:p>
        </p:txBody>
      </p:sp>
    </p:spTree>
    <p:extLst>
      <p:ext uri="{BB962C8B-B14F-4D97-AF65-F5344CB8AC3E}">
        <p14:creationId xmlns:p14="http://schemas.microsoft.com/office/powerpoint/2010/main" val="143442122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1.2 Twitter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/>
              <a:t>Engl. „Gezwitscher“</a:t>
            </a:r>
          </a:p>
          <a:p>
            <a:r>
              <a:rPr lang="de-DE" dirty="0"/>
              <a:t>Micro-</a:t>
            </a:r>
            <a:r>
              <a:rPr lang="de-DE" dirty="0" err="1"/>
              <a:t>Bloggingdienst</a:t>
            </a:r>
            <a:r>
              <a:rPr lang="de-DE" dirty="0"/>
              <a:t>, Kurznachrichtendienst, Netzwerk</a:t>
            </a:r>
          </a:p>
          <a:p>
            <a:pPr marL="0" indent="0">
              <a:buNone/>
            </a:pPr>
            <a:r>
              <a:rPr lang="de-DE" u="sng" dirty="0"/>
              <a:t>Funktionen:</a:t>
            </a:r>
          </a:p>
          <a:p>
            <a:r>
              <a:rPr lang="de-DE" dirty="0"/>
              <a:t>Alleinstellungsmerkmal: Tweets auf 280 Zeichen begrenzt</a:t>
            </a:r>
          </a:p>
          <a:p>
            <a:r>
              <a:rPr lang="de-DE" dirty="0"/>
              <a:t>Charakteristisch: Hashtags = #</a:t>
            </a:r>
          </a:p>
          <a:p>
            <a:r>
              <a:rPr lang="de-DE" dirty="0"/>
              <a:t>Follower</a:t>
            </a:r>
          </a:p>
          <a:p>
            <a:r>
              <a:rPr lang="de-DE" dirty="0"/>
              <a:t>Retweet-Funktion</a:t>
            </a:r>
          </a:p>
          <a:p>
            <a:r>
              <a:rPr lang="de-DE" dirty="0"/>
              <a:t>Archivierung &amp; Direktnachrichten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61E760D-5AC6-4761-BAF4-E77576E09E66}"/>
              </a:ext>
            </a:extLst>
          </p:cNvPr>
          <p:cNvSpPr txBox="1"/>
          <p:nvPr/>
        </p:nvSpPr>
        <p:spPr>
          <a:xfrm>
            <a:off x="7462682" y="4225291"/>
            <a:ext cx="1619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Twitter (2019)</a:t>
            </a:r>
          </a:p>
        </p:txBody>
      </p:sp>
    </p:spTree>
    <p:extLst>
      <p:ext uri="{BB962C8B-B14F-4D97-AF65-F5344CB8AC3E}">
        <p14:creationId xmlns:p14="http://schemas.microsoft.com/office/powerpoint/2010/main" val="42136202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4400" dirty="0"/>
              <a:t>2. Akteure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382393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Akteure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u="sng" dirty="0"/>
              <a:t>Propagandisten</a:t>
            </a:r>
          </a:p>
          <a:p>
            <a:r>
              <a:rPr lang="de-DE" dirty="0"/>
              <a:t>Akteure der Social Bots</a:t>
            </a:r>
          </a:p>
          <a:p>
            <a:r>
              <a:rPr lang="de-DE" dirty="0"/>
              <a:t>Geben Social Bots in Auftrag / aktivieren selbst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u="sng" dirty="0"/>
              <a:t>Gegenstrom zu Propagandisten</a:t>
            </a:r>
          </a:p>
          <a:p>
            <a:r>
              <a:rPr lang="de-DE" dirty="0"/>
              <a:t>Versuchen anhand von Algorithmen Systeme zur Erkennung von Social Bots zu entwickeln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8E56461-5D9D-4953-A4CD-BC228631E38C}"/>
              </a:ext>
            </a:extLst>
          </p:cNvPr>
          <p:cNvSpPr/>
          <p:nvPr/>
        </p:nvSpPr>
        <p:spPr>
          <a:xfrm>
            <a:off x="6351529" y="4235506"/>
            <a:ext cx="24264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Graber / Lindemann (2018)</a:t>
            </a:r>
          </a:p>
        </p:txBody>
      </p:sp>
    </p:spTree>
    <p:extLst>
      <p:ext uri="{BB962C8B-B14F-4D97-AF65-F5344CB8AC3E}">
        <p14:creationId xmlns:p14="http://schemas.microsoft.com/office/powerpoint/2010/main" val="1946911234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stylesheet_zukuenfte-ki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Präsi Political Bots</Template>
  <TotalTime>0</TotalTime>
  <Words>1988</Words>
  <Application>Microsoft Office PowerPoint</Application>
  <PresentationFormat>Bildschirmpräsentation (16:9)</PresentationFormat>
  <Paragraphs>324</Paragraphs>
  <Slides>46</Slides>
  <Notes>12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46</vt:i4>
      </vt:variant>
    </vt:vector>
  </HeadingPairs>
  <TitlesOfParts>
    <vt:vector size="53" baseType="lpstr">
      <vt:lpstr>Arial</vt:lpstr>
      <vt:lpstr>Calibri</vt:lpstr>
      <vt:lpstr>Calibri Light</vt:lpstr>
      <vt:lpstr>Courier New</vt:lpstr>
      <vt:lpstr>Symbol</vt:lpstr>
      <vt:lpstr>Wingdings</vt:lpstr>
      <vt:lpstr>stylesheet_zukuenfte-ki</vt:lpstr>
      <vt:lpstr>Political Bots im Wahlkampf</vt:lpstr>
      <vt:lpstr>Political Bots im Wahlkampf</vt:lpstr>
      <vt:lpstr>Agenda</vt:lpstr>
      <vt:lpstr>1. Grundlagen</vt:lpstr>
      <vt:lpstr>1.1 Social Bots / Political Bots</vt:lpstr>
      <vt:lpstr>1.1 Social Bots / Political Bots</vt:lpstr>
      <vt:lpstr>1.2 Twitter</vt:lpstr>
      <vt:lpstr>2. Akteure</vt:lpstr>
      <vt:lpstr>2. Akteure</vt:lpstr>
      <vt:lpstr>2. Akteure</vt:lpstr>
      <vt:lpstr>2. Akteure</vt:lpstr>
      <vt:lpstr>2. Akteure</vt:lpstr>
      <vt:lpstr>3. Einsatzstrategien</vt:lpstr>
      <vt:lpstr>3. Einsatzstrategien</vt:lpstr>
      <vt:lpstr>3. Einsatzstrategien</vt:lpstr>
      <vt:lpstr>3. Einsatzstrategien</vt:lpstr>
      <vt:lpstr>3. Einsatzstrategien</vt:lpstr>
      <vt:lpstr>4. Wirkungskonstrukt</vt:lpstr>
      <vt:lpstr>4. Wirkungskonstrukt</vt:lpstr>
      <vt:lpstr>4. Wirkungskonstrukt</vt:lpstr>
      <vt:lpstr>5. Messung/Aufdeckung</vt:lpstr>
      <vt:lpstr>5. Messung &amp; Aufdeckung von Political Bots</vt:lpstr>
      <vt:lpstr>5. Messung &amp; Aufdeckung von Political Bots</vt:lpstr>
      <vt:lpstr>5. Messung &amp; Aufdeckung von Political Bots</vt:lpstr>
      <vt:lpstr>6. Anwendungsbeispiele</vt:lpstr>
      <vt:lpstr>6. Anwendungsbeispiele von Political Bots</vt:lpstr>
      <vt:lpstr>6. Anwendungsbeispiele von Political Bots</vt:lpstr>
      <vt:lpstr>6. Anwendungsbeispiele von Political Bots</vt:lpstr>
      <vt:lpstr>7. Political Bots in Deutschland</vt:lpstr>
      <vt:lpstr>7. Political Bots in Deutschland</vt:lpstr>
      <vt:lpstr>7. Political Bots in Deutschland</vt:lpstr>
      <vt:lpstr>7. Political Bots in Deutschland</vt:lpstr>
      <vt:lpstr>7. Political Bots in Deutschland</vt:lpstr>
      <vt:lpstr>7. Political Bots in Deutschland</vt:lpstr>
      <vt:lpstr>7. Political Bots in Deutschland</vt:lpstr>
      <vt:lpstr>7. Political Bots in Deutschland</vt:lpstr>
      <vt:lpstr>8. Ergebnis und Ausblick</vt:lpstr>
      <vt:lpstr>8. Ergebnis und Ausblick</vt:lpstr>
      <vt:lpstr>8. Ergebnis und Ausblick</vt:lpstr>
      <vt:lpstr>8. Ergebnis und Ausblick</vt:lpstr>
      <vt:lpstr>8. Ergebnis und Ausblick</vt:lpstr>
      <vt:lpstr>8. Ergebnis und Ausblick</vt:lpstr>
      <vt:lpstr>9. Diskussion</vt:lpstr>
      <vt:lpstr>Diskussion</vt:lpstr>
      <vt:lpstr>Vielen Dank für die Aufmerksamkeit.</vt:lpstr>
      <vt:lpstr>Quellen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Bots im Wahlkampf</dc:title>
  <dc:creator>Ansgar</dc:creator>
  <cp:lastModifiedBy>Windows User</cp:lastModifiedBy>
  <cp:revision>67</cp:revision>
  <dcterms:created xsi:type="dcterms:W3CDTF">2019-07-02T19:50:33Z</dcterms:created>
  <dcterms:modified xsi:type="dcterms:W3CDTF">2019-08-07T10:48:03Z</dcterms:modified>
</cp:coreProperties>
</file>